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387" r:id="rId2"/>
    <p:sldId id="386" r:id="rId3"/>
    <p:sldId id="256" r:id="rId4"/>
    <p:sldId id="259" r:id="rId5"/>
    <p:sldId id="260" r:id="rId6"/>
    <p:sldId id="261" r:id="rId7"/>
    <p:sldId id="262" r:id="rId8"/>
    <p:sldId id="264" r:id="rId9"/>
    <p:sldId id="263" r:id="rId10"/>
    <p:sldId id="265" r:id="rId11"/>
    <p:sldId id="266" r:id="rId12"/>
    <p:sldId id="277" r:id="rId13"/>
    <p:sldId id="267" r:id="rId14"/>
    <p:sldId id="274" r:id="rId15"/>
    <p:sldId id="269" r:id="rId16"/>
    <p:sldId id="271" r:id="rId17"/>
    <p:sldId id="270" r:id="rId18"/>
    <p:sldId id="268" r:id="rId19"/>
    <p:sldId id="272" r:id="rId20"/>
    <p:sldId id="278" r:id="rId21"/>
    <p:sldId id="279" r:id="rId22"/>
    <p:sldId id="275" r:id="rId23"/>
    <p:sldId id="280" r:id="rId24"/>
    <p:sldId id="281" r:id="rId25"/>
    <p:sldId id="282" r:id="rId26"/>
    <p:sldId id="283" r:id="rId27"/>
    <p:sldId id="295" r:id="rId28"/>
    <p:sldId id="304" r:id="rId29"/>
    <p:sldId id="307" r:id="rId30"/>
    <p:sldId id="308" r:id="rId31"/>
    <p:sldId id="297" r:id="rId32"/>
    <p:sldId id="296" r:id="rId33"/>
    <p:sldId id="286" r:id="rId34"/>
    <p:sldId id="293" r:id="rId35"/>
    <p:sldId id="300" r:id="rId36"/>
    <p:sldId id="302" r:id="rId37"/>
    <p:sldId id="305" r:id="rId38"/>
    <p:sldId id="303" r:id="rId39"/>
    <p:sldId id="306" r:id="rId40"/>
    <p:sldId id="309" r:id="rId41"/>
    <p:sldId id="299" r:id="rId42"/>
    <p:sldId id="298" r:id="rId43"/>
    <p:sldId id="311" r:id="rId44"/>
    <p:sldId id="317" r:id="rId45"/>
    <p:sldId id="291" r:id="rId46"/>
    <p:sldId id="292" r:id="rId47"/>
    <p:sldId id="294" r:id="rId48"/>
    <p:sldId id="288" r:id="rId49"/>
    <p:sldId id="367" r:id="rId50"/>
    <p:sldId id="290" r:id="rId51"/>
    <p:sldId id="289" r:id="rId52"/>
    <p:sldId id="335" r:id="rId53"/>
    <p:sldId id="285" r:id="rId54"/>
    <p:sldId id="284" r:id="rId55"/>
    <p:sldId id="329" r:id="rId56"/>
    <p:sldId id="345" r:id="rId57"/>
    <p:sldId id="344" r:id="rId58"/>
    <p:sldId id="355" r:id="rId59"/>
    <p:sldId id="347" r:id="rId60"/>
    <p:sldId id="348" r:id="rId61"/>
    <p:sldId id="350" r:id="rId62"/>
    <p:sldId id="349" r:id="rId63"/>
    <p:sldId id="351" r:id="rId64"/>
    <p:sldId id="352" r:id="rId65"/>
    <p:sldId id="353" r:id="rId66"/>
    <p:sldId id="354" r:id="rId67"/>
    <p:sldId id="324" r:id="rId68"/>
    <p:sldId id="325" r:id="rId69"/>
    <p:sldId id="326" r:id="rId70"/>
    <p:sldId id="327" r:id="rId71"/>
    <p:sldId id="328" r:id="rId72"/>
    <p:sldId id="316" r:id="rId73"/>
    <p:sldId id="318" r:id="rId74"/>
    <p:sldId id="319" r:id="rId75"/>
    <p:sldId id="320" r:id="rId76"/>
    <p:sldId id="321" r:id="rId77"/>
    <p:sldId id="356" r:id="rId78"/>
    <p:sldId id="357" r:id="rId79"/>
    <p:sldId id="358" r:id="rId80"/>
    <p:sldId id="359" r:id="rId81"/>
    <p:sldId id="360" r:id="rId82"/>
    <p:sldId id="369" r:id="rId83"/>
    <p:sldId id="361" r:id="rId84"/>
    <p:sldId id="362" r:id="rId85"/>
    <p:sldId id="363" r:id="rId86"/>
    <p:sldId id="364" r:id="rId87"/>
    <p:sldId id="365" r:id="rId88"/>
    <p:sldId id="370" r:id="rId89"/>
    <p:sldId id="366" r:id="rId90"/>
    <p:sldId id="368"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 id="383" r:id="rId104"/>
    <p:sldId id="384" r:id="rId105"/>
    <p:sldId id="385" r:id="rId106"/>
    <p:sldId id="330" r:id="rId107"/>
    <p:sldId id="331" r:id="rId108"/>
    <p:sldId id="332" r:id="rId109"/>
  </p:sldIdLst>
  <p:sldSz cx="9144000" cy="6858000" type="screen4x3"/>
  <p:notesSz cx="6858000" cy="9144000"/>
  <p:defaultTextStyle>
    <a:defPPr>
      <a:defRPr lang="cs-CZ"/>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6" autoAdjust="0"/>
    <p:restoredTop sz="94660"/>
  </p:normalViewPr>
  <p:slideViewPr>
    <p:cSldViewPr>
      <p:cViewPr>
        <p:scale>
          <a:sx n="60" d="100"/>
          <a:sy n="60" d="100"/>
        </p:scale>
        <p:origin x="-1932"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3ECC5ACC-0093-406A-A967-20886544F385}" type="datetimeFigureOut">
              <a:rPr lang="cs-CZ"/>
              <a:pPr>
                <a:defRPr/>
              </a:pPr>
              <a:t>04.11.2017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DCB83C05-4F79-42CE-8860-B6BAAC1DC846}"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264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6656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A03A20-CD30-42BB-834E-F79C8CA9907A}" type="slidenum">
              <a:rPr lang="cs-CZ" smtClean="0"/>
              <a:pPr fontAlgn="base">
                <a:spcBef>
                  <a:spcPct val="0"/>
                </a:spcBef>
                <a:spcAft>
                  <a:spcPct val="0"/>
                </a:spcAft>
                <a:defRPr/>
              </a:pPr>
              <a:t>8</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366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67588"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0107BD-28FA-4CAF-BCEF-CB232821B785}" type="slidenum">
              <a:rPr lang="cs-CZ" smtClean="0"/>
              <a:pPr fontAlgn="base">
                <a:spcBef>
                  <a:spcPct val="0"/>
                </a:spcBef>
                <a:spcAft>
                  <a:spcPct val="0"/>
                </a:spcAft>
                <a:defRPr/>
              </a:pPr>
              <a:t>26</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7BFB030C-0087-4574-B0A6-BC2E00E2C248}" type="datetimeFigureOut">
              <a:rPr lang="cs-CZ"/>
              <a:pPr>
                <a:defRPr/>
              </a:pPr>
              <a:t>04.11.2017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3FC995A-07D2-462E-B132-3A35838238BB}"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41D3A6BA-1832-4D54-83DB-C6978A53E27B}" type="datetimeFigureOut">
              <a:rPr lang="cs-CZ"/>
              <a:pPr>
                <a:defRPr/>
              </a:pPr>
              <a:t>04.11.2017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34A7152-A95C-4632-A2D3-0025FD7832C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4AAAE3FC-365D-45A3-930D-D59F8DEAA546}" type="datetimeFigureOut">
              <a:rPr lang="cs-CZ"/>
              <a:pPr>
                <a:defRPr/>
              </a:pPr>
              <a:t>04.11.2017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6175F6B-4EA5-48B3-9F98-58363D060583}"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4A9F7D0-F07F-427C-9396-60CCBFAC4267}" type="datetimeFigureOut">
              <a:rPr lang="cs-CZ"/>
              <a:pPr>
                <a:defRPr/>
              </a:pPr>
              <a:t>04.11.2017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05F5095-0CD6-4117-BEFF-0D45D1028B58}"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3E11BC1-BCD3-4950-981F-2A28EBCE5A21}" type="datetimeFigureOut">
              <a:rPr lang="cs-CZ"/>
              <a:pPr>
                <a:defRPr/>
              </a:pPr>
              <a:t>04.11.2017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1552F3A-DD83-4F49-BE33-584E05B67191}"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C680677-FA66-4E45-861B-65F733B70EE4}" type="datetimeFigureOut">
              <a:rPr lang="cs-CZ"/>
              <a:pPr>
                <a:defRPr/>
              </a:pPr>
              <a:t>04.11.2017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D77D3C4F-7704-4BA4-84FC-8C4E6786BAF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6FD2FA4-EA5C-49A2-B0AF-9B4FCDECC2EF}" type="datetimeFigureOut">
              <a:rPr lang="cs-CZ"/>
              <a:pPr>
                <a:defRPr/>
              </a:pPr>
              <a:t>04.11.2017</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EC259D54-A1BB-43EC-9C80-BB97412503B2}"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A26B5D86-7CA2-4FF5-9A4B-3A89F1D36364}" type="datetimeFigureOut">
              <a:rPr lang="cs-CZ"/>
              <a:pPr>
                <a:defRPr/>
              </a:pPr>
              <a:t>04.11.2017</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37F3CCD-9CBF-47AB-B074-112F410F1993}"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63CB957F-0083-46B8-A6E7-8A0739716DF8}" type="datetimeFigureOut">
              <a:rPr lang="cs-CZ"/>
              <a:pPr>
                <a:defRPr/>
              </a:pPr>
              <a:t>04.11.2017</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96F2A0E8-17BF-4EEF-8925-177AAAE22FD2}"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F67D186-AEB7-4438-9C4D-A356D898211E}" type="datetimeFigureOut">
              <a:rPr lang="cs-CZ"/>
              <a:pPr>
                <a:defRPr/>
              </a:pPr>
              <a:t>04.11.2017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1BC4F21-5E98-4402-B1C4-5B4CB6BFEA2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3E1A1A2-8D8E-477A-8F69-06FB8C409DC8}" type="datetimeFigureOut">
              <a:rPr lang="cs-CZ"/>
              <a:pPr>
                <a:defRPr/>
              </a:pPr>
              <a:t>04.11.2017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DBD6C54-FE5C-4AF6-9534-45D57FC13603}"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AE06D763-F30D-4E85-BE37-C09A0DCF6C83}" type="datetimeFigureOut">
              <a:rPr lang="cs-CZ"/>
              <a:pPr>
                <a:defRPr/>
              </a:pPr>
              <a:t>04.11.2017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4B5F2153-1D76-4CA6-8886-9588DC3003EC}"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10000" r="-10000"/>
          </a:stretch>
        </a:blipFill>
        <a:effectLst/>
      </p:bgPr>
    </p:bg>
    <p:spTree>
      <p:nvGrpSpPr>
        <p:cNvPr id="1" name=""/>
        <p:cNvGrpSpPr/>
        <p:nvPr/>
      </p:nvGrpSpPr>
      <p:grpSpPr>
        <a:xfrm>
          <a:off x="0" y="0"/>
          <a:ext cx="0" cy="0"/>
          <a:chOff x="0" y="0"/>
          <a:chExt cx="0" cy="0"/>
        </a:xfrm>
      </p:grpSpPr>
      <p:sp>
        <p:nvSpPr>
          <p:cNvPr id="4" name="Obdélník 3"/>
          <p:cNvSpPr/>
          <p:nvPr/>
        </p:nvSpPr>
        <p:spPr>
          <a:xfrm>
            <a:off x="1187624" y="2708920"/>
            <a:ext cx="7164288" cy="1754326"/>
          </a:xfrm>
          <a:prstGeom prst="rect">
            <a:avLst/>
          </a:prstGeom>
        </p:spPr>
        <p:txBody>
          <a:bodyPr wrap="square">
            <a:spAutoFit/>
          </a:bodyPr>
          <a:lstStyle/>
          <a:p>
            <a:r>
              <a:rPr lang="cs-CZ" sz="5400" dirty="0" smtClean="0"/>
              <a:t>Včelařská </a:t>
            </a:r>
            <a:r>
              <a:rPr lang="cs-CZ" sz="5400" dirty="0" smtClean="0"/>
              <a:t>akademie</a:t>
            </a:r>
          </a:p>
          <a:p>
            <a:pPr algn="ctr"/>
            <a:r>
              <a:rPr lang="cs-CZ" sz="5400" dirty="0" smtClean="0"/>
              <a:t>Opava</a:t>
            </a:r>
            <a:endParaRPr lang="cs-CZ"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ctrTitle"/>
          </p:nvPr>
        </p:nvSpPr>
        <p:spPr>
          <a:xfrm>
            <a:off x="0" y="0"/>
            <a:ext cx="9144000" cy="866775"/>
          </a:xfrm>
        </p:spPr>
        <p:txBody>
          <a:bodyPr/>
          <a:lstStyle/>
          <a:p>
            <a:pPr eaLnBrk="1" hangingPunct="1"/>
            <a:r>
              <a:rPr lang="cs-CZ" b="1" smtClean="0"/>
              <a:t>8.VČELAŘSKÉ ČASNÉ LÉTO</a:t>
            </a:r>
          </a:p>
        </p:txBody>
      </p:sp>
      <p:sp>
        <p:nvSpPr>
          <p:cNvPr id="10243" name="Podnadpis 2"/>
          <p:cNvSpPr>
            <a:spLocks noGrp="1"/>
          </p:cNvSpPr>
          <p:nvPr>
            <p:ph type="subTitle" idx="1"/>
          </p:nvPr>
        </p:nvSpPr>
        <p:spPr>
          <a:xfrm>
            <a:off x="0" y="981075"/>
            <a:ext cx="9144000" cy="5372100"/>
          </a:xfrm>
        </p:spPr>
        <p:txBody>
          <a:bodyPr/>
          <a:lstStyle/>
          <a:p>
            <a:pPr algn="l" eaLnBrk="1" hangingPunct="1">
              <a:buFont typeface="Wingdings" pitchFamily="2" charset="2"/>
              <a:buChar char="v"/>
            </a:pPr>
            <a:r>
              <a:rPr lang="cs-CZ" b="1" smtClean="0">
                <a:solidFill>
                  <a:schemeClr val="tx1"/>
                </a:solidFill>
              </a:rPr>
              <a:t>CHARAKTERISTIKA</a:t>
            </a:r>
          </a:p>
          <a:p>
            <a:pPr algn="l" eaLnBrk="1" hangingPunct="1">
              <a:buFont typeface="Wingdings" pitchFamily="2" charset="2"/>
              <a:buChar char="v"/>
            </a:pPr>
            <a:r>
              <a:rPr lang="cs-CZ" b="1" smtClean="0">
                <a:solidFill>
                  <a:schemeClr val="tx1"/>
                </a:solidFill>
              </a:rPr>
              <a:t>ROJENÍ</a:t>
            </a:r>
          </a:p>
          <a:p>
            <a:pPr algn="l" eaLnBrk="1" hangingPunct="1">
              <a:buFont typeface="Wingdings" pitchFamily="2" charset="2"/>
              <a:buChar char="v"/>
            </a:pPr>
            <a:r>
              <a:rPr lang="cs-CZ" b="1" smtClean="0">
                <a:solidFill>
                  <a:schemeClr val="tx1"/>
                </a:solidFill>
              </a:rPr>
              <a:t>POMŮCKY</a:t>
            </a:r>
          </a:p>
          <a:p>
            <a:pPr algn="l" eaLnBrk="1" hangingPunct="1">
              <a:buFont typeface="Wingdings" pitchFamily="2" charset="2"/>
              <a:buChar char="v"/>
            </a:pPr>
            <a:r>
              <a:rPr lang="cs-CZ" b="1" smtClean="0">
                <a:solidFill>
                  <a:schemeClr val="tx1"/>
                </a:solidFill>
              </a:rPr>
              <a:t>USAZOVÁNÍ ROJŮ</a:t>
            </a:r>
          </a:p>
          <a:p>
            <a:pPr algn="l" eaLnBrk="1" hangingPunct="1">
              <a:buFont typeface="Wingdings" pitchFamily="2" charset="2"/>
              <a:buChar char="v"/>
            </a:pPr>
            <a:r>
              <a:rPr lang="cs-CZ" b="1" smtClean="0">
                <a:solidFill>
                  <a:schemeClr val="tx1"/>
                </a:solidFill>
              </a:rPr>
              <a:t>PŘEDCHÁZENÍ ROJENÍ</a:t>
            </a:r>
          </a:p>
          <a:p>
            <a:pPr algn="l" eaLnBrk="1" hangingPunct="1">
              <a:buFont typeface="Wingdings" pitchFamily="2" charset="2"/>
              <a:buChar char="v"/>
            </a:pPr>
            <a:r>
              <a:rPr lang="cs-CZ" b="1" smtClean="0">
                <a:solidFill>
                  <a:schemeClr val="tx1"/>
                </a:solidFill>
              </a:rPr>
              <a:t>UMĚLÉ ROZMNOŽOVÁNÍ, HODNOCENÍ VÝHOD, NEVÝHOD</a:t>
            </a:r>
          </a:p>
          <a:p>
            <a:pPr algn="l" eaLnBrk="1" hangingPunct="1"/>
            <a:endParaRPr lang="cs-CZ" b="1" smtClean="0">
              <a:solidFill>
                <a:schemeClr val="tx1"/>
              </a:solidFill>
            </a:endParaRPr>
          </a:p>
          <a:p>
            <a:pPr eaLnBrk="1" hangingPunct="1">
              <a:buFont typeface="Wingdings" pitchFamily="2" charset="2"/>
              <a:buChar char="v"/>
            </a:pPr>
            <a:endParaRPr lang="cs-CZ" b="1" smtClean="0">
              <a:solidFill>
                <a:schemeClr val="tx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111125"/>
            <a:ext cx="9144000" cy="6464300"/>
          </a:xfrm>
          <a:prstGeom prst="rect">
            <a:avLst/>
          </a:prstGeom>
          <a:noFill/>
          <a:ln w="9525">
            <a:noFill/>
            <a:miter lim="800000"/>
            <a:headEnd/>
            <a:tailEnd/>
          </a:ln>
        </p:spPr>
        <p:txBody>
          <a:bodyPr anchor="ctr">
            <a:spAutoFit/>
          </a:bodyPr>
          <a:lstStyle/>
          <a:p>
            <a:pPr>
              <a:buFont typeface="Wingdings" pitchFamily="2" charset="2"/>
              <a:buChar char="v"/>
            </a:pPr>
            <a:r>
              <a:rPr lang="cs-CZ" sz="2300"/>
              <a:t>velmi důležitý je zdroj vody v blízkosti úlů</a:t>
            </a:r>
          </a:p>
          <a:p>
            <a:pPr>
              <a:buFont typeface="Wingdings" pitchFamily="2" charset="2"/>
              <a:buChar char="v"/>
            </a:pPr>
            <a:r>
              <a:rPr lang="cs-CZ" sz="2300"/>
              <a:t>v průměru počítáme na jedno včelstvo 0,5 až 2 litry spotřebované vody denně</a:t>
            </a:r>
          </a:p>
          <a:p>
            <a:pPr>
              <a:buFont typeface="Wingdings" pitchFamily="2" charset="2"/>
              <a:buChar char="v"/>
            </a:pPr>
            <a:r>
              <a:rPr lang="cs-CZ" sz="2300"/>
              <a:t>není-li v blízkosti stanoviště přirozený zdroj vody, musí být zajištěn její stálý dovoz, jinak včely shánějí vodu i na veliké vzdálenosti a nemohou se věnovat snůšce</a:t>
            </a:r>
          </a:p>
          <a:p>
            <a:pPr>
              <a:buFont typeface="Wingdings" pitchFamily="2" charset="2"/>
              <a:buChar char="v"/>
            </a:pPr>
            <a:r>
              <a:rPr lang="cs-CZ" sz="2300"/>
              <a:t>při kočování k zemědělským plodinám, které mají být opyleny, je důležité též rozmístění včelstev kolem pozemků tak, aby nebyla ve skupinách větších než po dvaceti</a:t>
            </a:r>
          </a:p>
          <a:p>
            <a:pPr>
              <a:buFont typeface="Wingdings" pitchFamily="2" charset="2"/>
              <a:buChar char="v"/>
            </a:pPr>
            <a:r>
              <a:rPr lang="cs-CZ" sz="2300"/>
              <a:t>kočovné stanoviště musíme vybírat i z hlediska jeho dostupnosti pro dopravní prostředky</a:t>
            </a:r>
          </a:p>
          <a:p>
            <a:pPr>
              <a:buFont typeface="Wingdings" pitchFamily="2" charset="2"/>
              <a:buChar char="v"/>
            </a:pPr>
            <a:r>
              <a:rPr lang="cs-CZ" sz="2300"/>
              <a:t>při přesunování včelstev se včelař musí řídit také požadavky pěstitelů a nemůže vždy splnit optimální požadavky na umístění včelstev tak, jako při kočování za snůškou ve volné přírodě</a:t>
            </a:r>
          </a:p>
          <a:p>
            <a:pPr>
              <a:buFont typeface="Wingdings" pitchFamily="2" charset="2"/>
              <a:buChar char="v"/>
            </a:pPr>
            <a:r>
              <a:rPr lang="cs-CZ" sz="2300"/>
              <a:t>kočovné vzdálenosti jsou závislé na období, ve kterém se přesuny včelstev provádějí</a:t>
            </a:r>
          </a:p>
          <a:p>
            <a:pPr>
              <a:buFont typeface="Wingdings" pitchFamily="2" charset="2"/>
              <a:buChar char="v"/>
            </a:pPr>
            <a:r>
              <a:rPr lang="cs-CZ" sz="2300"/>
              <a:t>čím časnější v rámci sezóny je převoz, tím může být vzdálenost mezi trvalým a kočovným stanovištěm menší</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0" y="-20638"/>
            <a:ext cx="9144000" cy="3784601"/>
          </a:xfrm>
          <a:prstGeom prst="rect">
            <a:avLst/>
          </a:prstGeom>
          <a:noFill/>
          <a:ln w="9525">
            <a:noFill/>
            <a:miter lim="800000"/>
            <a:headEnd/>
            <a:tailEnd/>
          </a:ln>
        </p:spPr>
        <p:txBody>
          <a:bodyPr anchor="ctr">
            <a:spAutoFit/>
          </a:bodyPr>
          <a:lstStyle/>
          <a:p>
            <a:pPr>
              <a:buFont typeface="Wingdings" pitchFamily="2" charset="2"/>
              <a:buChar char="v"/>
            </a:pPr>
            <a:r>
              <a:rPr lang="cs-CZ" sz="2400"/>
              <a:t>na vrcholu rozvoje včelstva převážíme nejméně 5 km, což je průměrný akční rádius včelstva ve vrcholném létě, kdy jsou dolety největší</a:t>
            </a:r>
          </a:p>
          <a:p>
            <a:pPr>
              <a:buFont typeface="Wingdings" pitchFamily="2" charset="2"/>
              <a:buChar char="v"/>
            </a:pPr>
            <a:r>
              <a:rPr lang="cs-CZ" sz="2400"/>
              <a:t>k řepce se může kočovat i na vzdálenost pouhých 2 - 3 km podle terénních poměrů a včely se přitom vracet nebudou</a:t>
            </a:r>
          </a:p>
          <a:p>
            <a:pPr>
              <a:buFont typeface="Wingdings" pitchFamily="2" charset="2"/>
              <a:buChar char="v"/>
            </a:pPr>
            <a:r>
              <a:rPr lang="cs-CZ" sz="2400"/>
              <a:t>rovněž přesuny v pozdním podletí mohou být na krátké vzdálenosti bez ztráty včel (někdy stačí i 1 km)</a:t>
            </a:r>
          </a:p>
          <a:p>
            <a:pPr>
              <a:buFont typeface="Wingdings" pitchFamily="2" charset="2"/>
              <a:buChar char="v"/>
            </a:pPr>
            <a:r>
              <a:rPr lang="cs-CZ" sz="2400"/>
              <a:t>technické přesuny včelstev v zimě na krátké vzdálenosti několika desítek či stovek metrů jsou riskantní zejména tehdy, pokud zůstávají zachovány původní orientační body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17463"/>
            <a:ext cx="9144000" cy="3048001"/>
          </a:xfrm>
          <a:prstGeom prst="rect">
            <a:avLst/>
          </a:prstGeom>
          <a:noFill/>
          <a:ln w="9525">
            <a:noFill/>
            <a:miter lim="800000"/>
            <a:headEnd/>
            <a:tailEnd/>
          </a:ln>
        </p:spPr>
        <p:txBody>
          <a:bodyPr anchor="ctr">
            <a:spAutoFit/>
          </a:bodyPr>
          <a:lstStyle/>
          <a:p>
            <a:r>
              <a:rPr lang="cs-CZ" sz="2400" i="1"/>
              <a:t>Vhodná doba přísunu včelstev </a:t>
            </a:r>
          </a:p>
          <a:p>
            <a:pPr>
              <a:buFont typeface="Wingdings" pitchFamily="2" charset="2"/>
              <a:buChar char="v"/>
            </a:pPr>
            <a:r>
              <a:rPr lang="cs-CZ" sz="2400"/>
              <a:t>včely začnou na novém místě pracovat bezprostředně po převozu a už za 3 - 4 hodiny je možno při vydatné snůšce pozorovat přírůstek na úlové váze(názor, že včelstva mají být ke kulturám přistavována několik dní před rozkvětem dané plodiny, aby se včely "seznámily s prostředím„ je mylný)</a:t>
            </a:r>
          </a:p>
          <a:p>
            <a:pPr>
              <a:buFont typeface="Wingdings" pitchFamily="2" charset="2"/>
              <a:buChar char="v"/>
            </a:pPr>
            <a:r>
              <a:rPr lang="cs-CZ" sz="2400"/>
              <a:t>při převozu před rozkvětem plodiny hrozí, že se včely zalétají na jiné zdroje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36513"/>
            <a:ext cx="9144000" cy="6372226"/>
          </a:xfrm>
          <a:prstGeom prst="rect">
            <a:avLst/>
          </a:prstGeom>
          <a:noFill/>
          <a:ln w="9525">
            <a:noFill/>
            <a:miter lim="800000"/>
            <a:headEnd/>
            <a:tailEnd/>
          </a:ln>
        </p:spPr>
        <p:txBody>
          <a:bodyPr anchor="ctr">
            <a:spAutoFit/>
          </a:bodyPr>
          <a:lstStyle/>
          <a:p>
            <a:r>
              <a:rPr lang="cs-CZ" sz="2400" i="1"/>
              <a:t>Převážení včelstev </a:t>
            </a:r>
            <a:endParaRPr lang="cs-CZ" sz="2400"/>
          </a:p>
          <a:p>
            <a:pPr>
              <a:buFont typeface="Wingdings" pitchFamily="2" charset="2"/>
              <a:buChar char="v"/>
            </a:pPr>
            <a:r>
              <a:rPr lang="cs-CZ" sz="2400"/>
              <a:t>pro přesuny včelstev se používají různé typy dopravních a přepravních prostředků a kočovných zařízení</a:t>
            </a:r>
          </a:p>
          <a:p>
            <a:pPr>
              <a:buFont typeface="Wingdings" pitchFamily="2" charset="2"/>
              <a:buChar char="v"/>
            </a:pPr>
            <a:r>
              <a:rPr lang="cs-CZ" sz="2400"/>
              <a:t>nejrozšířenější způsob přepravy je na nákladních automobilech a odpérovaných přípojných vozidlech</a:t>
            </a:r>
          </a:p>
          <a:p>
            <a:pPr>
              <a:buFont typeface="Wingdings" pitchFamily="2" charset="2"/>
              <a:buChar char="v"/>
            </a:pPr>
            <a:r>
              <a:rPr lang="cs-CZ" sz="2400"/>
              <a:t>úly jsou nakládány bud' jednotlivě nebo po skupinách na společných podstavcích s pevnými nebo vysouvatelnými nohami, na podstavných rámech s nájezdními lyžinami nebo v kontejnerech pomocí různých manipulačních prostředků </a:t>
            </a:r>
          </a:p>
          <a:p>
            <a:pPr>
              <a:buFont typeface="Wingdings" pitchFamily="2" charset="2"/>
              <a:buChar char="v"/>
            </a:pPr>
            <a:r>
              <a:rPr lang="cs-CZ" sz="2400"/>
              <a:t>tento způsob je výhodný pro přepravu velkého počtu včelstev u komerčních včelařů</a:t>
            </a:r>
          </a:p>
          <a:p>
            <a:pPr>
              <a:buFont typeface="Wingdings" pitchFamily="2" charset="2"/>
              <a:buChar char="v"/>
            </a:pPr>
            <a:r>
              <a:rPr lang="cs-CZ" sz="2400"/>
              <a:t>k přepravě včelstev lze použít také speciálních přípojných palet pro 16 - 18 včelstev</a:t>
            </a:r>
          </a:p>
          <a:p>
            <a:pPr>
              <a:buFont typeface="Wingdings" pitchFamily="2" charset="2"/>
              <a:buChar char="v"/>
            </a:pPr>
            <a:r>
              <a:rPr lang="cs-CZ" sz="2400"/>
              <a:t>palety mívají odnímatelný podvozek, ramena vysouvatelná do stran</a:t>
            </a:r>
          </a:p>
          <a:p>
            <a:pPr>
              <a:buFont typeface="Wingdings" pitchFamily="2" charset="2"/>
              <a:buChar char="v"/>
            </a:pPr>
            <a:r>
              <a:rPr lang="cs-CZ" sz="2400"/>
              <a:t>včelstva jsou umístěna trvale na paletách, odpadá nakládání na dopravní prostředek.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0" y="2924175"/>
            <a:ext cx="9144000" cy="457200"/>
          </a:xfrm>
          <a:prstGeom prst="rect">
            <a:avLst/>
          </a:prstGeom>
          <a:noFill/>
          <a:ln w="9525">
            <a:noFill/>
            <a:miter lim="800000"/>
            <a:headEnd/>
            <a:tailEnd/>
          </a:ln>
        </p:spPr>
        <p:txBody>
          <a:bodyPr anchor="ctr">
            <a:spAutoFit/>
          </a:bodyPr>
          <a:lstStyle/>
          <a:p>
            <a:endParaRPr lang="cs-CZ"/>
          </a:p>
        </p:txBody>
      </p:sp>
      <p:sp>
        <p:nvSpPr>
          <p:cNvPr id="106499" name="Rectangle 3"/>
          <p:cNvSpPr>
            <a:spLocks noChangeArrowheads="1"/>
          </p:cNvSpPr>
          <p:nvPr/>
        </p:nvSpPr>
        <p:spPr bwMode="auto">
          <a:xfrm>
            <a:off x="0" y="0"/>
            <a:ext cx="9144000" cy="6740525"/>
          </a:xfrm>
          <a:prstGeom prst="rect">
            <a:avLst/>
          </a:prstGeom>
          <a:noFill/>
          <a:ln w="9525">
            <a:noFill/>
            <a:miter lim="800000"/>
            <a:headEnd/>
            <a:tailEnd/>
          </a:ln>
        </p:spPr>
        <p:txBody>
          <a:bodyPr anchor="ctr">
            <a:spAutoFit/>
          </a:bodyPr>
          <a:lstStyle/>
          <a:p>
            <a:pPr algn="just" eaLnBrk="0" hangingPunct="0">
              <a:buFont typeface="Wingdings" pitchFamily="2" charset="2"/>
              <a:buChar char="v"/>
            </a:pPr>
            <a:r>
              <a:rPr lang="cs-CZ" sz="2400"/>
              <a:t>přeprava včelstev v úlech umístěných trvale v kočovných vozech nebo včelínech je rozšířena u středně velkých produkčních včelařů (10 - 50 včelstev)</a:t>
            </a:r>
          </a:p>
          <a:p>
            <a:pPr algn="just" eaLnBrk="0" hangingPunct="0">
              <a:buFont typeface="Wingdings" pitchFamily="2" charset="2"/>
              <a:buChar char="v"/>
            </a:pPr>
            <a:r>
              <a:rPr lang="cs-CZ" sz="2400"/>
              <a:t>výhodou kočovných vozů je stálá připravenost včelstev k přesunu, ochrana před nepříznivým počasím, možnost vytáčení i bydlení na kočovném stanovišti</a:t>
            </a:r>
          </a:p>
          <a:p>
            <a:pPr algn="just" eaLnBrk="0" hangingPunct="0">
              <a:buFont typeface="Wingdings" pitchFamily="2" charset="2"/>
              <a:buChar char="v"/>
            </a:pPr>
            <a:r>
              <a:rPr lang="cs-CZ" sz="2400"/>
              <a:t>přeprava těžkých vozů je pomalá a obtížná</a:t>
            </a:r>
          </a:p>
          <a:p>
            <a:pPr algn="just" eaLnBrk="0" hangingPunct="0">
              <a:buFont typeface="Wingdings" pitchFamily="2" charset="2"/>
              <a:buChar char="v"/>
            </a:pPr>
            <a:r>
              <a:rPr lang="cs-CZ" sz="2400"/>
              <a:t>pro větší včelařské provozy jsou kočovné vozy neekonomické - vysoká pořizovací cena, nižší produktivita práce při ošetřování včelstev (většinou úly zadem přístupné s vysouvacím zařízením)</a:t>
            </a:r>
          </a:p>
          <a:p>
            <a:pPr algn="just" eaLnBrk="0" hangingPunct="0">
              <a:buFont typeface="Wingdings" pitchFamily="2" charset="2"/>
              <a:buChar char="v"/>
            </a:pPr>
            <a:r>
              <a:rPr lang="cs-CZ" sz="2400"/>
              <a:t>pro přepravu menšího počtu včelstev jsou vhodné jednoosé přívěsy za osobní automobily</a:t>
            </a:r>
          </a:p>
          <a:p>
            <a:pPr algn="just" eaLnBrk="0" hangingPunct="0">
              <a:buFont typeface="Wingdings" pitchFamily="2" charset="2"/>
              <a:buChar char="v"/>
            </a:pPr>
            <a:r>
              <a:rPr lang="cs-CZ" sz="2400"/>
              <a:t>pro majitele osobních aut, kteří vlastní 10 - 20 včelstev, je tento způsob převozu vhodný a relativně ekonomický, nenáročný na pořizování kočovného zařízení. Včelař není odkázán na cizího přepravce a včelstva může převážet operativně dle potřeby.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0" y="2924175"/>
            <a:ext cx="9144000" cy="457200"/>
          </a:xfrm>
          <a:prstGeom prst="rect">
            <a:avLst/>
          </a:prstGeom>
          <a:noFill/>
          <a:ln w="9525">
            <a:noFill/>
            <a:miter lim="800000"/>
            <a:headEnd/>
            <a:tailEnd/>
          </a:ln>
        </p:spPr>
        <p:txBody>
          <a:bodyPr anchor="ctr">
            <a:spAutoFit/>
          </a:bodyPr>
          <a:lstStyle/>
          <a:p>
            <a:endParaRPr lang="cs-CZ"/>
          </a:p>
        </p:txBody>
      </p:sp>
      <p:sp>
        <p:nvSpPr>
          <p:cNvPr id="107523" name="Rectangle 4"/>
          <p:cNvSpPr>
            <a:spLocks noChangeArrowheads="1"/>
          </p:cNvSpPr>
          <p:nvPr/>
        </p:nvSpPr>
        <p:spPr bwMode="auto">
          <a:xfrm>
            <a:off x="0" y="0"/>
            <a:ext cx="9144000" cy="4894263"/>
          </a:xfrm>
          <a:prstGeom prst="rect">
            <a:avLst/>
          </a:prstGeom>
          <a:noFill/>
          <a:ln w="9525">
            <a:noFill/>
            <a:miter lim="800000"/>
            <a:headEnd/>
            <a:tailEnd/>
          </a:ln>
        </p:spPr>
        <p:txBody>
          <a:bodyPr>
            <a:spAutoFit/>
          </a:bodyPr>
          <a:lstStyle/>
          <a:p>
            <a:r>
              <a:rPr lang="cs-CZ" sz="2400" i="1"/>
              <a:t>Využití hlavních zdrojů snůšky v průběhu sezóny kočováním se včelstvy</a:t>
            </a:r>
            <a:r>
              <a:rPr lang="cs-CZ" sz="2400"/>
              <a:t> </a:t>
            </a:r>
          </a:p>
          <a:p>
            <a:pPr>
              <a:buFont typeface="Wingdings" pitchFamily="2" charset="2"/>
              <a:buChar char="v"/>
            </a:pPr>
            <a:r>
              <a:rPr lang="cs-CZ" sz="2400"/>
              <a:t>mobilnost včelstev umožňuje včelaři využívat v průběhu sezóny různé i značně vzdálené snůškové zdroje, nedosažitelné z trvalého stanoviště </a:t>
            </a:r>
          </a:p>
          <a:p>
            <a:pPr>
              <a:buFont typeface="Wingdings" pitchFamily="2" charset="2"/>
              <a:buChar char="v"/>
            </a:pPr>
            <a:r>
              <a:rPr lang="cs-CZ" sz="2400"/>
              <a:t>základní informací pro plánovaní snůšek je znalost bioklimatické včelařské oblasti v místě trvalého stanoviště a přechodných stanovišť</a:t>
            </a:r>
          </a:p>
          <a:p>
            <a:pPr>
              <a:buFont typeface="Wingdings" pitchFamily="2" charset="2"/>
              <a:buChar char="v"/>
            </a:pPr>
            <a:r>
              <a:rPr lang="cs-CZ" sz="2400"/>
              <a:t>neméně cennou informací jsou i zkušenosti místních včelařů z dané oblasti</a:t>
            </a:r>
          </a:p>
          <a:p>
            <a:pPr>
              <a:buFont typeface="Wingdings" pitchFamily="2" charset="2"/>
              <a:buChar char="v"/>
            </a:pPr>
            <a:r>
              <a:rPr lang="cs-CZ" sz="2400"/>
              <a:t>v rámci jedné bioklimatické oblasti mohou být významně rozdílné snůškové podmínky</a:t>
            </a:r>
          </a:p>
          <a:p>
            <a:pPr>
              <a:buFont typeface="Wingdings" pitchFamily="2" charset="2"/>
              <a:buChar char="v"/>
            </a:pPr>
            <a:r>
              <a:rPr lang="cs-CZ" sz="2400"/>
              <a:t>někdy rozhodují jen kilometry</a:t>
            </a:r>
            <a:endParaRPr lang="cs-CZ" sz="2400" i="1"/>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3"/>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9525" y="0"/>
            <a:ext cx="9153525" cy="685165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0" y="-6350"/>
            <a:ext cx="9144000" cy="6870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ctrTitle"/>
          </p:nvPr>
        </p:nvSpPr>
        <p:spPr>
          <a:xfrm>
            <a:off x="0" y="0"/>
            <a:ext cx="9144000" cy="866775"/>
          </a:xfrm>
        </p:spPr>
        <p:txBody>
          <a:bodyPr/>
          <a:lstStyle/>
          <a:p>
            <a:pPr eaLnBrk="1" hangingPunct="1"/>
            <a:r>
              <a:rPr lang="cs-CZ" b="1" smtClean="0"/>
              <a:t>9.VČELAŘSKÉ PLNÉ LÉTO</a:t>
            </a:r>
          </a:p>
        </p:txBody>
      </p:sp>
      <p:sp>
        <p:nvSpPr>
          <p:cNvPr id="11267" name="Podnadpis 2"/>
          <p:cNvSpPr>
            <a:spLocks noGrp="1"/>
          </p:cNvSpPr>
          <p:nvPr>
            <p:ph type="subTitle" idx="1"/>
          </p:nvPr>
        </p:nvSpPr>
        <p:spPr>
          <a:xfrm>
            <a:off x="0" y="836613"/>
            <a:ext cx="9144000" cy="5589587"/>
          </a:xfrm>
        </p:spPr>
        <p:txBody>
          <a:bodyPr/>
          <a:lstStyle/>
          <a:p>
            <a:pPr algn="l" eaLnBrk="1" hangingPunct="1">
              <a:buFont typeface="Wingdings" pitchFamily="2" charset="2"/>
              <a:buChar char="v"/>
            </a:pPr>
            <a:r>
              <a:rPr lang="cs-CZ" b="1" smtClean="0">
                <a:solidFill>
                  <a:schemeClr val="tx1"/>
                </a:solidFill>
              </a:rPr>
              <a:t>CHARAKTERISTIKA</a:t>
            </a:r>
          </a:p>
          <a:p>
            <a:pPr algn="l" eaLnBrk="1" hangingPunct="1">
              <a:buFont typeface="Wingdings" pitchFamily="2" charset="2"/>
              <a:buChar char="v"/>
            </a:pPr>
            <a:r>
              <a:rPr lang="cs-CZ" b="1" smtClean="0">
                <a:solidFill>
                  <a:schemeClr val="tx1"/>
                </a:solidFill>
              </a:rPr>
              <a:t>ZPŮSOBY ZVYŠOVÁNÍ VÝNOSŮ MEDU</a:t>
            </a:r>
          </a:p>
          <a:p>
            <a:pPr algn="l" eaLnBrk="1" hangingPunct="1">
              <a:buFont typeface="Wingdings" pitchFamily="2" charset="2"/>
              <a:buChar char="v"/>
            </a:pPr>
            <a:r>
              <a:rPr lang="cs-CZ" b="1" smtClean="0">
                <a:solidFill>
                  <a:schemeClr val="tx1"/>
                </a:solidFill>
              </a:rPr>
              <a:t>OMEZENÍ MATEK V PLODOVÁNÍ</a:t>
            </a:r>
          </a:p>
          <a:p>
            <a:pPr algn="l" eaLnBrk="1" hangingPunct="1">
              <a:buFont typeface="Wingdings" pitchFamily="2" charset="2"/>
              <a:buChar char="v"/>
            </a:pPr>
            <a:r>
              <a:rPr lang="cs-CZ" b="1" smtClean="0">
                <a:solidFill>
                  <a:schemeClr val="tx1"/>
                </a:solidFill>
              </a:rPr>
              <a:t>DVOUMATEČNÉ VČELAŘENÍ</a:t>
            </a:r>
          </a:p>
          <a:p>
            <a:pPr algn="l" eaLnBrk="1" hangingPunct="1">
              <a:buFont typeface="Wingdings" pitchFamily="2" charset="2"/>
              <a:buChar char="v"/>
            </a:pPr>
            <a:r>
              <a:rPr lang="cs-CZ" b="1" smtClean="0">
                <a:solidFill>
                  <a:schemeClr val="tx1"/>
                </a:solidFill>
              </a:rPr>
              <a:t>PAKETOVÉ VČELAŘENÍ</a:t>
            </a:r>
          </a:p>
          <a:p>
            <a:pPr eaLnBrk="1" hangingPunct="1">
              <a:buFont typeface="Wingdings" pitchFamily="2" charset="2"/>
              <a:buChar char="v"/>
            </a:pPr>
            <a:endParaRPr lang="cs-CZ" b="1" smtClean="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ctrTitle"/>
          </p:nvPr>
        </p:nvSpPr>
        <p:spPr>
          <a:xfrm>
            <a:off x="0" y="0"/>
            <a:ext cx="9144000" cy="866775"/>
          </a:xfrm>
        </p:spPr>
        <p:txBody>
          <a:bodyPr/>
          <a:lstStyle/>
          <a:p>
            <a:pPr eaLnBrk="1" hangingPunct="1"/>
            <a:r>
              <a:rPr lang="cs-CZ" b="1" smtClean="0"/>
              <a:t>1.PROHLÍDKY VČELSTEV</a:t>
            </a:r>
          </a:p>
        </p:txBody>
      </p:sp>
      <p:sp>
        <p:nvSpPr>
          <p:cNvPr id="3" name="Podnadpis 2"/>
          <p:cNvSpPr>
            <a:spLocks noGrp="1"/>
          </p:cNvSpPr>
          <p:nvPr>
            <p:ph type="subTitle" idx="1"/>
          </p:nvPr>
        </p:nvSpPr>
        <p:spPr>
          <a:xfrm>
            <a:off x="0" y="1268413"/>
            <a:ext cx="9144000" cy="5589587"/>
          </a:xfrm>
        </p:spPr>
        <p:txBody>
          <a:bodyPr rtlCol="0">
            <a:normAutofit/>
          </a:bodyPr>
          <a:lstStyle/>
          <a:p>
            <a:pPr marL="514350" indent="-514350" algn="l" eaLnBrk="1" fontAlgn="auto" hangingPunct="1">
              <a:spcAft>
                <a:spcPts val="0"/>
              </a:spcAft>
              <a:buFont typeface="Arial" pitchFamily="34" charset="0"/>
              <a:buNone/>
              <a:defRPr/>
            </a:pPr>
            <a:r>
              <a:rPr lang="cs-CZ" b="1" dirty="0" smtClean="0">
                <a:solidFill>
                  <a:schemeClr val="tx1"/>
                </a:solidFill>
              </a:rPr>
              <a:t>1.1. VÝZNAM, ZÁSADY A ZPŮSOB PRÁCE</a:t>
            </a:r>
          </a:p>
          <a:p>
            <a:pPr marL="514350" indent="-514350" algn="l" eaLnBrk="1" fontAlgn="auto" hangingPunct="1">
              <a:spcAft>
                <a:spcPts val="0"/>
              </a:spcAft>
              <a:buFont typeface="Arial" pitchFamily="34" charset="0"/>
              <a:buNone/>
              <a:defRPr/>
            </a:pPr>
            <a:r>
              <a:rPr lang="cs-CZ" b="1" dirty="0" smtClean="0">
                <a:solidFill>
                  <a:schemeClr val="tx1"/>
                </a:solidFill>
              </a:rPr>
              <a:t>1.2. VEDENÍ ZÁZNAMŮ</a:t>
            </a:r>
          </a:p>
          <a:p>
            <a:pPr marL="514350" indent="-514350" algn="l" eaLnBrk="1" fontAlgn="auto" hangingPunct="1">
              <a:spcAft>
                <a:spcPts val="0"/>
              </a:spcAft>
              <a:buFont typeface="Arial" pitchFamily="34" charset="0"/>
              <a:buNone/>
              <a:defRPr/>
            </a:pPr>
            <a:r>
              <a:rPr lang="cs-CZ" b="1" dirty="0" smtClean="0">
                <a:solidFill>
                  <a:schemeClr val="tx1"/>
                </a:solidFill>
              </a:rPr>
              <a:t>1.3. VČELAŘSKÁ EVIDENCE</a:t>
            </a:r>
          </a:p>
          <a:p>
            <a:pPr marL="514350" indent="-514350" algn="l" eaLnBrk="1" fontAlgn="auto" hangingPunct="1">
              <a:spcAft>
                <a:spcPts val="0"/>
              </a:spcAft>
              <a:buFont typeface="Arial" pitchFamily="34" charset="0"/>
              <a:buNone/>
              <a:defRPr/>
            </a:pPr>
            <a:r>
              <a:rPr lang="cs-CZ" b="1" dirty="0" smtClean="0">
                <a:solidFill>
                  <a:schemeClr val="tx1"/>
                </a:solidFill>
              </a:rPr>
              <a:t>1.4. SPRÁVNÉ CHOVÁNÍ A MANIPULACE SE VČELAMI</a:t>
            </a:r>
          </a:p>
          <a:p>
            <a:pPr marL="514350" indent="-514350" algn="l" eaLnBrk="1" fontAlgn="auto" hangingPunct="1">
              <a:spcAft>
                <a:spcPts val="0"/>
              </a:spcAft>
              <a:buFont typeface="Arial" pitchFamily="34" charset="0"/>
              <a:buNone/>
              <a:defRPr/>
            </a:pPr>
            <a:r>
              <a:rPr lang="cs-CZ" b="1" dirty="0" smtClean="0">
                <a:solidFill>
                  <a:schemeClr val="tx1"/>
                </a:solidFill>
              </a:rPr>
              <a:t>1.5. POUŽÍVÁNÍ PRACOVNÍCH A OCHRANNÝCH   </a:t>
            </a:r>
          </a:p>
          <a:p>
            <a:pPr marL="514350" indent="-514350" algn="l" eaLnBrk="1" fontAlgn="auto" hangingPunct="1">
              <a:spcAft>
                <a:spcPts val="0"/>
              </a:spcAft>
              <a:buFont typeface="Arial" pitchFamily="34" charset="0"/>
              <a:buNone/>
              <a:defRPr/>
            </a:pPr>
            <a:r>
              <a:rPr lang="cs-CZ" b="1" dirty="0" smtClean="0">
                <a:solidFill>
                  <a:schemeClr val="tx1"/>
                </a:solidFill>
              </a:rPr>
              <a:t>        POMŮCEK</a:t>
            </a:r>
          </a:p>
          <a:p>
            <a:pPr marL="514350" indent="-514350" algn="l" eaLnBrk="1" fontAlgn="auto" hangingPunct="1">
              <a:spcAft>
                <a:spcPts val="0"/>
              </a:spcAft>
              <a:buFont typeface="Arial" pitchFamily="34" charset="0"/>
              <a:buNone/>
              <a:defRPr/>
            </a:pPr>
            <a:r>
              <a:rPr lang="cs-CZ" b="1" dirty="0" smtClean="0">
                <a:solidFill>
                  <a:schemeClr val="tx1"/>
                </a:solidFill>
              </a:rPr>
              <a:t>1.6. ZÁSADY BOZP</a:t>
            </a:r>
          </a:p>
          <a:p>
            <a:pPr eaLnBrk="1" fontAlgn="auto" hangingPunct="1">
              <a:spcAft>
                <a:spcPts val="0"/>
              </a:spcAft>
              <a:buFont typeface="Wingdings" pitchFamily="2" charset="2"/>
              <a:buChar char="v"/>
              <a:defRPr/>
            </a:pPr>
            <a:endParaRPr lang="cs-CZ"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ctrTitle"/>
          </p:nvPr>
        </p:nvSpPr>
        <p:spPr>
          <a:xfrm>
            <a:off x="0" y="0"/>
            <a:ext cx="9144000" cy="866775"/>
          </a:xfrm>
        </p:spPr>
        <p:txBody>
          <a:bodyPr/>
          <a:lstStyle/>
          <a:p>
            <a:pPr eaLnBrk="1" hangingPunct="1"/>
            <a:r>
              <a:rPr lang="cs-CZ" b="1" smtClean="0"/>
              <a:t>1.PROHLÍDKY VČELSTEV</a:t>
            </a:r>
          </a:p>
        </p:txBody>
      </p:sp>
      <p:sp>
        <p:nvSpPr>
          <p:cNvPr id="3" name="Podnadpis 2"/>
          <p:cNvSpPr>
            <a:spLocks noGrp="1"/>
          </p:cNvSpPr>
          <p:nvPr>
            <p:ph type="subTitle" idx="1"/>
          </p:nvPr>
        </p:nvSpPr>
        <p:spPr>
          <a:xfrm>
            <a:off x="0" y="836613"/>
            <a:ext cx="9144000" cy="576262"/>
          </a:xfrm>
        </p:spPr>
        <p:txBody>
          <a:bodyPr rtlCol="0">
            <a:normAutofit lnSpcReduction="10000"/>
          </a:bodyPr>
          <a:lstStyle/>
          <a:p>
            <a:pPr marL="514350" indent="-514350" algn="l" eaLnBrk="1" fontAlgn="auto" hangingPunct="1">
              <a:spcAft>
                <a:spcPts val="0"/>
              </a:spcAft>
              <a:buFont typeface="Arial" pitchFamily="34" charset="0"/>
              <a:buNone/>
              <a:defRPr/>
            </a:pPr>
            <a:r>
              <a:rPr lang="cs-CZ" dirty="0" smtClean="0">
                <a:solidFill>
                  <a:schemeClr val="tx1"/>
                </a:solidFill>
              </a:rPr>
              <a:t>1.1. VÝZNAM, ZÁSADY A ZPŮSOB PRÁCE</a:t>
            </a:r>
          </a:p>
          <a:p>
            <a:pPr marL="514350" indent="-514350" algn="l" eaLnBrk="1" fontAlgn="auto" hangingPunct="1">
              <a:spcAft>
                <a:spcPts val="0"/>
              </a:spcAft>
              <a:buFont typeface="Arial" pitchFamily="34" charset="0"/>
              <a:buNone/>
              <a:defRPr/>
            </a:pPr>
            <a:endParaRPr lang="cs-CZ" dirty="0" smtClean="0"/>
          </a:p>
          <a:p>
            <a:pPr marL="514350" indent="-514350" algn="l" eaLnBrk="1" fontAlgn="auto" hangingPunct="1">
              <a:spcAft>
                <a:spcPts val="0"/>
              </a:spcAft>
              <a:buFont typeface="Arial" pitchFamily="34" charset="0"/>
              <a:buNone/>
              <a:defRPr/>
            </a:pPr>
            <a:endParaRPr lang="cs-CZ" dirty="0" smtClean="0"/>
          </a:p>
          <a:p>
            <a:pPr marL="514350" indent="-514350" algn="l" eaLnBrk="1" fontAlgn="auto" hangingPunct="1">
              <a:spcAft>
                <a:spcPts val="0"/>
              </a:spcAft>
              <a:buFont typeface="Arial" pitchFamily="34" charset="0"/>
              <a:buNone/>
              <a:defRPr/>
            </a:pPr>
            <a:endParaRPr lang="cs-CZ" dirty="0" smtClean="0"/>
          </a:p>
          <a:p>
            <a:pPr eaLnBrk="1" fontAlgn="auto" hangingPunct="1">
              <a:spcAft>
                <a:spcPts val="0"/>
              </a:spcAft>
              <a:buFont typeface="Wingdings" pitchFamily="2" charset="2"/>
              <a:buChar char="v"/>
              <a:defRPr/>
            </a:pPr>
            <a:endParaRPr lang="cs-CZ" dirty="0"/>
          </a:p>
        </p:txBody>
      </p:sp>
      <p:sp>
        <p:nvSpPr>
          <p:cNvPr id="13316" name="Obdélník 4"/>
          <p:cNvSpPr>
            <a:spLocks noChangeArrowheads="1"/>
          </p:cNvSpPr>
          <p:nvPr/>
        </p:nvSpPr>
        <p:spPr bwMode="auto">
          <a:xfrm>
            <a:off x="0" y="1484313"/>
            <a:ext cx="9144000" cy="5756275"/>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velmi důležitý pracovní úkon</a:t>
            </a:r>
          </a:p>
          <a:p>
            <a:pPr>
              <a:buFont typeface="Wingdings" pitchFamily="2" charset="2"/>
              <a:buChar char="v"/>
            </a:pPr>
            <a:r>
              <a:rPr lang="cs-CZ" sz="2400" b="0">
                <a:latin typeface="Calibri" pitchFamily="34" charset="0"/>
              </a:rPr>
              <a:t>liší se podle ročního období a podle požadavků včel</a:t>
            </a:r>
          </a:p>
          <a:p>
            <a:pPr>
              <a:buFont typeface="Wingdings" pitchFamily="2" charset="2"/>
              <a:buChar char="v"/>
            </a:pPr>
            <a:r>
              <a:rPr lang="cs-CZ" sz="2400" b="0">
                <a:latin typeface="Calibri" pitchFamily="34" charset="0"/>
              </a:rPr>
              <a:t>slouží ke zjištění stavu včelstva a vykonání potřebné práce v něm</a:t>
            </a:r>
          </a:p>
          <a:p>
            <a:pPr>
              <a:buFont typeface="Wingdings" pitchFamily="2" charset="2"/>
              <a:buChar char="v"/>
            </a:pPr>
            <a:r>
              <a:rPr lang="cs-CZ" sz="2400" b="0">
                <a:latin typeface="Calibri" pitchFamily="34" charset="0"/>
              </a:rPr>
              <a:t>prohlídka musí být krátká </a:t>
            </a:r>
          </a:p>
          <a:p>
            <a:pPr>
              <a:buFont typeface="Wingdings" pitchFamily="2" charset="2"/>
              <a:buChar char="v"/>
            </a:pPr>
            <a:r>
              <a:rPr lang="cs-CZ" sz="2400" b="0">
                <a:latin typeface="Calibri" pitchFamily="34" charset="0"/>
              </a:rPr>
              <a:t>včelař musí mít předem připravené pomůcky k určenému výkonu</a:t>
            </a:r>
          </a:p>
          <a:p>
            <a:pPr>
              <a:buFont typeface="Wingdings" pitchFamily="2" charset="2"/>
              <a:buChar char="v"/>
            </a:pPr>
            <a:r>
              <a:rPr lang="cs-CZ" sz="2400" b="0">
                <a:latin typeface="Calibri" pitchFamily="34" charset="0"/>
              </a:rPr>
              <a:t>provádíme za příznivého počasí</a:t>
            </a:r>
          </a:p>
          <a:p>
            <a:endParaRPr lang="cs-CZ" sz="2400" b="0">
              <a:latin typeface="Calibri" pitchFamily="34" charset="0"/>
            </a:endParaRPr>
          </a:p>
          <a:p>
            <a:r>
              <a:rPr lang="cs-CZ" sz="3200" b="0">
                <a:latin typeface="Calibri" pitchFamily="34" charset="0"/>
              </a:rPr>
              <a:t>1.2. VEDENÍ ZÁZNAMŮ, VČELAŘSKÁ EVIDENCE</a:t>
            </a:r>
          </a:p>
          <a:p>
            <a:pPr>
              <a:buFont typeface="Wingdings" pitchFamily="2" charset="2"/>
              <a:buChar char="v"/>
            </a:pPr>
            <a:r>
              <a:rPr lang="cs-CZ" sz="2400" b="0">
                <a:latin typeface="Calibri" pitchFamily="34" charset="0"/>
              </a:rPr>
              <a:t>provádíme při každé prohlídce</a:t>
            </a:r>
          </a:p>
          <a:p>
            <a:pPr>
              <a:buFont typeface="Wingdings" pitchFamily="2" charset="2"/>
              <a:buChar char="v"/>
            </a:pPr>
            <a:r>
              <a:rPr lang="cs-CZ" sz="2400" b="0">
                <a:latin typeface="Calibri" pitchFamily="34" charset="0"/>
              </a:rPr>
              <a:t>stáří matky, plemeno, kmen, výměna matky, číslo včelstva, rozměr rámků, počet obsednutých rámků, zimování, rozvoj, zdravotní stav, roje, přehled výkonu včelstva, výtěžek</a:t>
            </a:r>
          </a:p>
          <a:p>
            <a:pPr>
              <a:buFont typeface="Wingdings" pitchFamily="2" charset="2"/>
              <a:buChar char="v"/>
            </a:pPr>
            <a:r>
              <a:rPr lang="cs-CZ" sz="2400" b="0">
                <a:latin typeface="Calibri" pitchFamily="34" charset="0"/>
              </a:rPr>
              <a:t>úlový výkaz						 </a:t>
            </a:r>
          </a:p>
          <a:p>
            <a:endParaRPr lang="cs-CZ" sz="2400" b="0">
              <a:latin typeface="Calibri" pitchFamily="34" charset="0"/>
            </a:endParaRPr>
          </a:p>
          <a:p>
            <a:endParaRPr lang="cs-CZ" sz="240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2" cstate="print">
            <a:lum bright="-12000" contrast="14000"/>
          </a:blip>
          <a:srcRect/>
          <a:stretch>
            <a:fillRect/>
          </a:stretch>
        </p:blipFill>
        <p:spPr bwMode="auto">
          <a:xfrm>
            <a:off x="22225" y="0"/>
            <a:ext cx="8932863" cy="2708275"/>
          </a:xfrm>
          <a:prstGeom prst="rect">
            <a:avLst/>
          </a:prstGeom>
          <a:noFill/>
          <a:ln w="9525">
            <a:noFill/>
            <a:miter lim="800000"/>
            <a:headEnd/>
            <a:tailEnd/>
          </a:ln>
        </p:spPr>
      </p:pic>
      <p:pic>
        <p:nvPicPr>
          <p:cNvPr id="14339" name="Picture 7"/>
          <p:cNvPicPr>
            <a:picLocks noChangeAspect="1" noChangeArrowheads="1"/>
          </p:cNvPicPr>
          <p:nvPr/>
        </p:nvPicPr>
        <p:blipFill>
          <a:blip r:embed="rId3" cstate="print">
            <a:lum bright="-30000" contrast="50000"/>
          </a:blip>
          <a:srcRect/>
          <a:stretch>
            <a:fillRect/>
          </a:stretch>
        </p:blipFill>
        <p:spPr bwMode="auto">
          <a:xfrm>
            <a:off x="214313" y="3068638"/>
            <a:ext cx="8929687" cy="34639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délník 1"/>
          <p:cNvSpPr>
            <a:spLocks noChangeArrowheads="1"/>
          </p:cNvSpPr>
          <p:nvPr/>
        </p:nvSpPr>
        <p:spPr bwMode="auto">
          <a:xfrm>
            <a:off x="0" y="0"/>
            <a:ext cx="9144000" cy="1323975"/>
          </a:xfrm>
          <a:prstGeom prst="rect">
            <a:avLst/>
          </a:prstGeom>
          <a:noFill/>
          <a:ln w="9525">
            <a:noFill/>
            <a:miter lim="800000"/>
            <a:headEnd/>
            <a:tailEnd/>
          </a:ln>
        </p:spPr>
        <p:txBody>
          <a:bodyPr>
            <a:spAutoFit/>
          </a:bodyPr>
          <a:lstStyle/>
          <a:p>
            <a:r>
              <a:rPr lang="cs-CZ" sz="3200" b="0">
                <a:latin typeface="Calibri" pitchFamily="34" charset="0"/>
              </a:rPr>
              <a:t>1.3. SPRÁVNÉ CHOVÁNÍ A MANIPULACE SE VČELAMI</a:t>
            </a:r>
          </a:p>
          <a:p>
            <a:r>
              <a:rPr lang="cs-CZ" sz="2400" b="0">
                <a:latin typeface="Calibri" pitchFamily="34" charset="0"/>
              </a:rPr>
              <a:t>(Cílem je </a:t>
            </a:r>
            <a:r>
              <a:rPr lang="cs-CZ" sz="2400">
                <a:latin typeface="Calibri" pitchFamily="34" charset="0"/>
              </a:rPr>
              <a:t>klidná plynulá práce </a:t>
            </a:r>
            <a:r>
              <a:rPr lang="cs-CZ" sz="2400" b="0">
                <a:latin typeface="Calibri" pitchFamily="34" charset="0"/>
              </a:rPr>
              <a:t>během prohlídky, což závisí v drtivé většině případů jen na včelaři)</a:t>
            </a:r>
          </a:p>
        </p:txBody>
      </p:sp>
      <p:sp>
        <p:nvSpPr>
          <p:cNvPr id="15363" name="Obdélník 2"/>
          <p:cNvSpPr>
            <a:spLocks noChangeArrowheads="1"/>
          </p:cNvSpPr>
          <p:nvPr/>
        </p:nvSpPr>
        <p:spPr bwMode="auto">
          <a:xfrm>
            <a:off x="0" y="1341438"/>
            <a:ext cx="9144000" cy="5262562"/>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(nejen) správné chování včelaře, ale i správná volbu času </a:t>
            </a:r>
          </a:p>
          <a:p>
            <a:r>
              <a:rPr lang="cs-CZ" sz="2400" b="0">
                <a:latin typeface="Calibri" pitchFamily="34" charset="0"/>
              </a:rPr>
              <a:t>(Chování včel je značně ovlivňováno počasím, snůškou, mírou jejich podráždění a také dráždivosti, která je daná geneticky.)</a:t>
            </a:r>
          </a:p>
          <a:p>
            <a:pPr>
              <a:buFont typeface="Wingdings" pitchFamily="2" charset="2"/>
              <a:buChar char="v"/>
            </a:pPr>
            <a:r>
              <a:rPr lang="cs-CZ" sz="2400" b="0">
                <a:latin typeface="Calibri" pitchFamily="34" charset="0"/>
              </a:rPr>
              <a:t>pracovat přiměřeně rychle a plynule </a:t>
            </a:r>
          </a:p>
          <a:p>
            <a:pPr>
              <a:buFont typeface="Wingdings" pitchFamily="2" charset="2"/>
              <a:buChar char="v"/>
            </a:pPr>
            <a:r>
              <a:rPr lang="cs-CZ" sz="2400" b="0">
                <a:latin typeface="Calibri" pitchFamily="34" charset="0"/>
              </a:rPr>
              <a:t>zachovávat klid a vyvarovat se prudkých pohybů</a:t>
            </a:r>
          </a:p>
          <a:p>
            <a:pPr>
              <a:buFont typeface="Wingdings" pitchFamily="2" charset="2"/>
              <a:buChar char="v"/>
            </a:pPr>
            <a:r>
              <a:rPr lang="cs-CZ" sz="2400" b="0">
                <a:latin typeface="Calibri" pitchFamily="34" charset="0"/>
              </a:rPr>
              <a:t>nestavět se do drah výletů včel - třeba před česna</a:t>
            </a:r>
          </a:p>
          <a:p>
            <a:pPr>
              <a:buFont typeface="Wingdings" pitchFamily="2" charset="2"/>
              <a:buChar char="v"/>
            </a:pPr>
            <a:r>
              <a:rPr lang="cs-CZ" sz="2400" b="0">
                <a:latin typeface="Calibri" pitchFamily="34" charset="0"/>
              </a:rPr>
              <a:t> při pozorování včel na ně zbytečně nedýchat, nepít před ani během prohlídky alkoholické nápoje, nepoužívat kosmetické preparáty nebo voňavá mýdla</a:t>
            </a:r>
          </a:p>
          <a:p>
            <a:pPr>
              <a:buFont typeface="Wingdings" pitchFamily="2" charset="2"/>
              <a:buChar char="v"/>
            </a:pPr>
            <a:r>
              <a:rPr lang="cs-CZ" sz="2400" b="0">
                <a:latin typeface="Calibri" pitchFamily="34" charset="0"/>
              </a:rPr>
              <a:t>místo zasažené bodnutím omýt obyčejnou vodou, aby stopy jedu a poplašného feromonu byly co nejslabší</a:t>
            </a:r>
          </a:p>
          <a:p>
            <a:pPr>
              <a:buFont typeface="Wingdings" pitchFamily="2" charset="2"/>
              <a:buChar char="v"/>
            </a:pPr>
            <a:r>
              <a:rPr lang="cs-CZ" sz="2400" b="0">
                <a:latin typeface="Calibri" pitchFamily="34" charset="0"/>
              </a:rPr>
              <a:t>dávat pozor na přitisknutí včely rukou, aby nereagovala bodnutím a zároveň nevznikaly poplašné signály</a:t>
            </a:r>
          </a:p>
          <a:p>
            <a:pPr>
              <a:buFont typeface="Wingdings" pitchFamily="2" charset="2"/>
              <a:buChar char="v"/>
            </a:pPr>
            <a:r>
              <a:rPr lang="cs-CZ" sz="2400" b="0">
                <a:latin typeface="Calibri" pitchFamily="34" charset="0"/>
              </a:rPr>
              <a:t>klid při prohlídce včelstva se zřetelně projevuje mírným chování včel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délník 1"/>
          <p:cNvSpPr>
            <a:spLocks noChangeArrowheads="1"/>
          </p:cNvSpPr>
          <p:nvPr/>
        </p:nvSpPr>
        <p:spPr bwMode="auto">
          <a:xfrm>
            <a:off x="0" y="0"/>
            <a:ext cx="9144000" cy="6740525"/>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správným otevřením úlu předcházet nadměrné agresivitě včel</a:t>
            </a:r>
          </a:p>
          <a:p>
            <a:pPr>
              <a:buFont typeface="Wingdings" pitchFamily="2" charset="2"/>
              <a:buChar char="v"/>
            </a:pPr>
            <a:r>
              <a:rPr lang="cs-CZ" sz="2400" b="0">
                <a:latin typeface="Calibri" pitchFamily="34" charset="0"/>
              </a:rPr>
              <a:t>pomalým a táhlým způsobem uvolnit jednotlivé nástavky</a:t>
            </a:r>
          </a:p>
          <a:p>
            <a:r>
              <a:rPr lang="cs-CZ" sz="2400" b="0">
                <a:latin typeface="Calibri" pitchFamily="34" charset="0"/>
              </a:rPr>
              <a:t>(až po jejich uvolnění je zvedat)</a:t>
            </a:r>
          </a:p>
          <a:p>
            <a:pPr>
              <a:buFont typeface="Wingdings" pitchFamily="2" charset="2"/>
              <a:buChar char="v"/>
            </a:pPr>
            <a:r>
              <a:rPr lang="cs-CZ" sz="2400" b="0">
                <a:latin typeface="Calibri" pitchFamily="34" charset="0"/>
              </a:rPr>
              <a:t>dávat pozor na prostavěné rámky mezi nástavky, hrozí riziko pomačkání včel</a:t>
            </a:r>
          </a:p>
          <a:p>
            <a:pPr>
              <a:buFont typeface="Wingdings" pitchFamily="2" charset="2"/>
              <a:buChar char="v"/>
            </a:pPr>
            <a:r>
              <a:rPr lang="cs-CZ" sz="2400" b="0">
                <a:latin typeface="Calibri" pitchFamily="34" charset="0"/>
              </a:rPr>
              <a:t>před vytahováním rámků je pomocí rozpěráku nejdříve uvolnit </a:t>
            </a:r>
          </a:p>
          <a:p>
            <a:r>
              <a:rPr lang="cs-CZ" sz="2400" b="0">
                <a:latin typeface="Calibri" pitchFamily="34" charset="0"/>
              </a:rPr>
              <a:t>z přitmelení směsí propolisu a vosku (eliminace trhavého pohybu a pomačkání včel, na které včely reagují podrážděně)</a:t>
            </a:r>
          </a:p>
          <a:p>
            <a:pPr>
              <a:buFont typeface="Wingdings" pitchFamily="2" charset="2"/>
              <a:buChar char="v"/>
            </a:pPr>
            <a:r>
              <a:rPr lang="cs-CZ" sz="2400" b="0">
                <a:latin typeface="Calibri" pitchFamily="34" charset="0"/>
              </a:rPr>
              <a:t>během prohlížení plástu rámek neustále držet ve svislé poloze</a:t>
            </a:r>
          </a:p>
          <a:p>
            <a:r>
              <a:rPr lang="cs-CZ" sz="2400" b="0">
                <a:latin typeface="Calibri" pitchFamily="34" charset="0"/>
              </a:rPr>
              <a:t>(v případě, že potřebujeme prohlédnout také opačnou stranu plástu, otáčet rámek ve svislé pozici okolo horní loučky, přitom stále rámek držet za jeho ouška)</a:t>
            </a:r>
          </a:p>
          <a:p>
            <a:pPr>
              <a:buFont typeface="Wingdings" pitchFamily="2" charset="2"/>
              <a:buChar char="v"/>
            </a:pPr>
            <a:r>
              <a:rPr lang="cs-CZ" sz="2400" b="0">
                <a:latin typeface="Calibri" pitchFamily="34" charset="0"/>
              </a:rPr>
              <a:t>plásty prohlížet nejlépe přímo nad úlem, abychom se vyhnuli padání čerstvě vylíhlých včel­mladušek - na zem, kde jsou obvykle nechtěně zašlapány včelařem a nebo v trávě zkřehnou</a:t>
            </a:r>
          </a:p>
          <a:p>
            <a:pPr>
              <a:buFont typeface="Wingdings" pitchFamily="2" charset="2"/>
              <a:buChar char="v"/>
            </a:pPr>
            <a:r>
              <a:rPr lang="cs-CZ" sz="2400" b="0">
                <a:latin typeface="Calibri" pitchFamily="34" charset="0"/>
              </a:rPr>
              <a:t>pro odložení plástu mimo úl, je dobré mít připravenou odkládací bedýnku, tzv. kozlík</a:t>
            </a:r>
          </a:p>
          <a:p>
            <a:pPr>
              <a:buFont typeface="Wingdings" pitchFamily="2" charset="2"/>
              <a:buChar char="v"/>
            </a:pPr>
            <a:r>
              <a:rPr lang="cs-CZ" sz="2400" b="0">
                <a:latin typeface="Calibri" pitchFamily="34" charset="0"/>
              </a:rPr>
              <a:t>pokud není snůška, musíme práci co nejvíce zkrátit (hrozí loupež)</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délník 2"/>
          <p:cNvSpPr>
            <a:spLocks noChangeArrowheads="1"/>
          </p:cNvSpPr>
          <p:nvPr/>
        </p:nvSpPr>
        <p:spPr bwMode="auto">
          <a:xfrm>
            <a:off x="0" y="0"/>
            <a:ext cx="8964613" cy="584200"/>
          </a:xfrm>
          <a:prstGeom prst="rect">
            <a:avLst/>
          </a:prstGeom>
          <a:noFill/>
          <a:ln w="9525">
            <a:noFill/>
            <a:miter lim="800000"/>
            <a:headEnd/>
            <a:tailEnd/>
          </a:ln>
        </p:spPr>
        <p:txBody>
          <a:bodyPr>
            <a:spAutoFit/>
          </a:bodyPr>
          <a:lstStyle/>
          <a:p>
            <a:r>
              <a:rPr lang="cs-CZ" sz="3200" b="0">
                <a:latin typeface="Calibri" pitchFamily="34" charset="0"/>
              </a:rPr>
              <a:t>1.4. POUŽÍVÁNÍ PRAC. A OCHRANNÝCH POMŮCEK</a:t>
            </a:r>
          </a:p>
        </p:txBody>
      </p:sp>
      <p:sp>
        <p:nvSpPr>
          <p:cNvPr id="17411" name="Obdélník 3"/>
          <p:cNvSpPr>
            <a:spLocks noChangeArrowheads="1"/>
          </p:cNvSpPr>
          <p:nvPr/>
        </p:nvSpPr>
        <p:spPr bwMode="auto">
          <a:xfrm>
            <a:off x="0" y="692150"/>
            <a:ext cx="9144000" cy="4156075"/>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ochranné pomůcky přispívají k jistotě před nenadálými útoky včel</a:t>
            </a:r>
          </a:p>
          <a:p>
            <a:pPr>
              <a:buFont typeface="Wingdings" pitchFamily="2" charset="2"/>
              <a:buChar char="v"/>
            </a:pPr>
            <a:r>
              <a:rPr lang="cs-CZ" sz="2400" b="0">
                <a:latin typeface="Calibri" pitchFamily="34" charset="0"/>
              </a:rPr>
              <a:t>před zásahem do včelstva si promyslet, které zákroky v něm budeme provádět</a:t>
            </a:r>
          </a:p>
          <a:p>
            <a:pPr>
              <a:buFont typeface="Wingdings" pitchFamily="2" charset="2"/>
              <a:buChar char="v"/>
            </a:pPr>
            <a:r>
              <a:rPr lang="cs-CZ" sz="2400" b="0">
                <a:latin typeface="Calibri" pitchFamily="34" charset="0"/>
              </a:rPr>
              <a:t>předem si připravíme vše potřebné: ochranné pomůcky, pracovní pomůcky, záznamy, dílo, mezistěny, nástavky, dýmající kuřák…</a:t>
            </a:r>
          </a:p>
          <a:p>
            <a:pPr>
              <a:buFont typeface="Wingdings" pitchFamily="2" charset="2"/>
              <a:buChar char="v"/>
            </a:pPr>
            <a:r>
              <a:rPr lang="cs-CZ" sz="2400" b="0">
                <a:latin typeface="Calibri" pitchFamily="34" charset="0"/>
              </a:rPr>
              <a:t>jako náplň do kuřáku se používá ne příliš dřevnatý a ne zcela práchnivý troud</a:t>
            </a:r>
          </a:p>
          <a:p>
            <a:pPr>
              <a:buFont typeface="Wingdings" pitchFamily="2" charset="2"/>
              <a:buChar char="v"/>
            </a:pPr>
            <a:r>
              <a:rPr lang="cs-CZ" sz="2400" b="0">
                <a:latin typeface="Calibri" pitchFamily="34" charset="0"/>
              </a:rPr>
              <a:t>mezi ochranné pomůcky patří: kombinéza, klobouk, rukavice, pevná obuv …</a:t>
            </a:r>
          </a:p>
          <a:p>
            <a:pPr>
              <a:buFont typeface="Wingdings" pitchFamily="2" charset="2"/>
              <a:buChar char="v"/>
            </a:pPr>
            <a:r>
              <a:rPr lang="cs-CZ" sz="2400" b="0">
                <a:latin typeface="Calibri" pitchFamily="34" charset="0"/>
              </a:rPr>
              <a:t>mezi pracovní patří: dýmák, smetáček,rozpěrák,smyk,roj áček, vidlička, síta,nerez nádoby, medomet, přelarvovací lžička…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délník 3"/>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pPr marL="514350" indent="-514350"/>
            <a:r>
              <a:rPr lang="cs-CZ" sz="3200" b="0">
                <a:latin typeface="Calibri" pitchFamily="34" charset="0"/>
              </a:rPr>
              <a:t>1.5. ZÁSADY BOZP</a:t>
            </a:r>
            <a:r>
              <a:rPr lang="cs-CZ" sz="2400" b="0">
                <a:latin typeface="Calibri" pitchFamily="34" charset="0"/>
              </a:rPr>
              <a:t>(bezpečnost a ochrana zdraví při práci)</a:t>
            </a:r>
          </a:p>
        </p:txBody>
      </p:sp>
      <p:sp>
        <p:nvSpPr>
          <p:cNvPr id="18435" name="Obdélník 2"/>
          <p:cNvSpPr>
            <a:spLocks noChangeArrowheads="1"/>
          </p:cNvSpPr>
          <p:nvPr/>
        </p:nvSpPr>
        <p:spPr bwMode="auto">
          <a:xfrm>
            <a:off x="0" y="692150"/>
            <a:ext cx="9144000" cy="5632450"/>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označit včelařské stanoviště</a:t>
            </a:r>
          </a:p>
          <a:p>
            <a:pPr>
              <a:buFont typeface="Wingdings" pitchFamily="2" charset="2"/>
              <a:buChar char="v"/>
            </a:pPr>
            <a:r>
              <a:rPr lang="cs-CZ" sz="2400" b="0">
                <a:latin typeface="Calibri" pitchFamily="34" charset="0"/>
              </a:rPr>
              <a:t>udržovat pořádek na pracovišti(pod nohama pevná, rovná zem nebo podlaha)</a:t>
            </a:r>
          </a:p>
          <a:p>
            <a:pPr>
              <a:buFont typeface="Wingdings" pitchFamily="2" charset="2"/>
              <a:buChar char="v"/>
            </a:pPr>
            <a:r>
              <a:rPr lang="cs-CZ" sz="2400" b="0">
                <a:latin typeface="Calibri" pitchFamily="34" charset="0"/>
              </a:rPr>
              <a:t>používat ochranné včelařské pomůcky (kombinéza, klobouk, rukavice, pevná obuv)</a:t>
            </a:r>
          </a:p>
          <a:p>
            <a:pPr>
              <a:buFont typeface="Wingdings" pitchFamily="2" charset="2"/>
              <a:buChar char="v"/>
            </a:pPr>
            <a:r>
              <a:rPr lang="cs-CZ" sz="2400" b="0">
                <a:latin typeface="Calibri" pitchFamily="34" charset="0"/>
              </a:rPr>
              <a:t>při práci s chemickými prostředky dodržovat pokyny a předepsané ochranné pomůcky</a:t>
            </a:r>
          </a:p>
          <a:p>
            <a:pPr>
              <a:buFont typeface="Wingdings" pitchFamily="2" charset="2"/>
              <a:buChar char="v"/>
            </a:pPr>
            <a:r>
              <a:rPr lang="cs-CZ" sz="2400" b="0">
                <a:latin typeface="Calibri" pitchFamily="34" charset="0"/>
              </a:rPr>
              <a:t>eliminovat nebezpečí vzniku požáru </a:t>
            </a:r>
          </a:p>
          <a:p>
            <a:r>
              <a:rPr lang="cs-CZ" sz="2400" b="0">
                <a:latin typeface="Calibri" pitchFamily="34" charset="0"/>
              </a:rPr>
              <a:t>(Kouř z dýmáku má být jemný a chladný. Při dohořívání troudu nesmějí z kuřáku vyletovat jiskry, které by mohly způsobit požár. Po práci kuřák vyprázdnit na bezpečném místě a nechat vychladnout tak, aby nezpůsobil požár.)</a:t>
            </a:r>
          </a:p>
          <a:p>
            <a:pPr>
              <a:buFont typeface="Wingdings" pitchFamily="2" charset="2"/>
              <a:buChar char="v"/>
            </a:pPr>
            <a:r>
              <a:rPr lang="cs-CZ" sz="2400" b="0">
                <a:latin typeface="Calibri" pitchFamily="34" charset="0"/>
              </a:rPr>
              <a:t>včelařské stanoviště (včelíny, včelnice, …) vybavit lékárničkou, hasícím přístrojem, bednou s pískem apod. </a:t>
            </a:r>
          </a:p>
          <a:p>
            <a:pPr>
              <a:buFont typeface="Wingdings" pitchFamily="2" charset="2"/>
              <a:buChar char="v"/>
            </a:pPr>
            <a:endParaRPr lang="cs-CZ" sz="2400" b="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50825" y="404813"/>
            <a:ext cx="8570913" cy="60245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title"/>
          </p:nvPr>
        </p:nvSpPr>
        <p:spPr>
          <a:xfrm>
            <a:off x="0" y="980729"/>
            <a:ext cx="9144000" cy="3095972"/>
          </a:xfrm>
        </p:spPr>
        <p:txBody>
          <a:bodyPr/>
          <a:lstStyle/>
          <a:p>
            <a:pPr lvl="0" eaLnBrk="1" hangingPunct="1"/>
            <a:r>
              <a:rPr lang="cs-CZ" sz="4000" b="1" dirty="0" smtClean="0"/>
              <a:t>Zootechnická opatření včelstev podle příslušného období</a:t>
            </a:r>
            <a:endParaRPr lang="cs-CZ" altLang="cs-CZ" sz="4000" b="1" dirty="0" smtClean="0"/>
          </a:p>
        </p:txBody>
      </p:sp>
      <p:sp>
        <p:nvSpPr>
          <p:cNvPr id="2051" name="Zástupný symbol pro obsah 2"/>
          <p:cNvSpPr>
            <a:spLocks noGrp="1"/>
          </p:cNvSpPr>
          <p:nvPr>
            <p:ph idx="1"/>
          </p:nvPr>
        </p:nvSpPr>
        <p:spPr>
          <a:xfrm>
            <a:off x="0" y="6108700"/>
            <a:ext cx="9144000" cy="749300"/>
          </a:xfrm>
        </p:spPr>
        <p:txBody>
          <a:bodyPr/>
          <a:lstStyle/>
          <a:p>
            <a:pPr algn="r" eaLnBrk="1" hangingPunct="1">
              <a:buFont typeface="Arial" charset="0"/>
              <a:buNone/>
            </a:pPr>
            <a:r>
              <a:rPr lang="cs-CZ" altLang="cs-CZ" b="1" dirty="0" smtClean="0"/>
              <a:t>Petr </a:t>
            </a:r>
            <a:r>
              <a:rPr lang="cs-CZ" altLang="cs-CZ" b="1" dirty="0" err="1" smtClean="0"/>
              <a:t>Ženčica</a:t>
            </a:r>
            <a:endParaRPr lang="cs-CZ" altLang="cs-CZ" b="1" dirty="0" smtClean="0"/>
          </a:p>
          <a:p>
            <a:pPr algn="r" eaLnBrk="1" hangingPunct="1">
              <a:buFont typeface="Arial" charset="0"/>
              <a:buNone/>
            </a:pPr>
            <a:endParaRPr lang="cs-CZ" altLang="cs-CZ" b="1" dirty="0" smtClean="0"/>
          </a:p>
        </p:txBody>
      </p:sp>
      <p:sp>
        <p:nvSpPr>
          <p:cNvPr id="2052" name="Zástupný symbol pro obsah 2"/>
          <p:cNvSpPr txBox="1">
            <a:spLocks/>
          </p:cNvSpPr>
          <p:nvPr/>
        </p:nvSpPr>
        <p:spPr bwMode="auto">
          <a:xfrm>
            <a:off x="0" y="5301208"/>
            <a:ext cx="9144000" cy="648692"/>
          </a:xfrm>
          <a:prstGeom prst="rect">
            <a:avLst/>
          </a:prstGeom>
          <a:noFill/>
          <a:ln w="9525">
            <a:noFill/>
            <a:miter lim="800000"/>
            <a:headEnd/>
            <a:tailEnd/>
          </a:ln>
        </p:spPr>
        <p:txBody>
          <a:bodyPr/>
          <a:lstStyle/>
          <a:p>
            <a:pPr marL="342900" indent="-342900" algn="r">
              <a:spcBef>
                <a:spcPct val="20000"/>
              </a:spcBef>
              <a:buFont typeface="Arial" charset="0"/>
              <a:buNone/>
            </a:pPr>
            <a:r>
              <a:rPr lang="cs-CZ" altLang="cs-CZ" sz="2400" dirty="0" smtClean="0">
                <a:latin typeface="Calibri" pitchFamily="34" charset="0"/>
              </a:rPr>
              <a:t>OPAVA 4. Listopadu 2017</a:t>
            </a:r>
            <a:endParaRPr lang="cs-CZ" altLang="cs-CZ" sz="2400"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ctrTitle"/>
          </p:nvPr>
        </p:nvSpPr>
        <p:spPr>
          <a:xfrm>
            <a:off x="0" y="0"/>
            <a:ext cx="9144000" cy="866775"/>
          </a:xfrm>
        </p:spPr>
        <p:txBody>
          <a:bodyPr/>
          <a:lstStyle/>
          <a:p>
            <a:pPr eaLnBrk="1" hangingPunct="1"/>
            <a:r>
              <a:rPr lang="cs-CZ" b="1" smtClean="0"/>
              <a:t>2. VČELAŘSKÝ ROK</a:t>
            </a:r>
          </a:p>
        </p:txBody>
      </p:sp>
      <p:sp>
        <p:nvSpPr>
          <p:cNvPr id="3" name="Podnadpis 2"/>
          <p:cNvSpPr>
            <a:spLocks noGrp="1"/>
          </p:cNvSpPr>
          <p:nvPr>
            <p:ph type="subTitle" idx="1"/>
          </p:nvPr>
        </p:nvSpPr>
        <p:spPr>
          <a:xfrm>
            <a:off x="0" y="1125538"/>
            <a:ext cx="9144000" cy="1295400"/>
          </a:xfrm>
        </p:spPr>
        <p:txBody>
          <a:bodyPr rtlCol="0">
            <a:normAutofit/>
          </a:bodyPr>
          <a:lstStyle/>
          <a:p>
            <a:pPr marL="514350" indent="-514350" algn="l" eaLnBrk="1" fontAlgn="auto" hangingPunct="1">
              <a:spcAft>
                <a:spcPts val="0"/>
              </a:spcAft>
              <a:buFont typeface="Arial" pitchFamily="34" charset="0"/>
              <a:buNone/>
              <a:defRPr/>
            </a:pPr>
            <a:r>
              <a:rPr lang="cs-CZ" b="1" dirty="0" smtClean="0">
                <a:solidFill>
                  <a:schemeClr val="tx1"/>
                </a:solidFill>
              </a:rPr>
              <a:t>2.1. FENOLOGICKÉ ROZDĚLENÍ VČELAŘSKÉHO ROKU </a:t>
            </a:r>
          </a:p>
          <a:p>
            <a:pPr algn="l" eaLnBrk="1" fontAlgn="auto" hangingPunct="1">
              <a:spcAft>
                <a:spcPts val="0"/>
              </a:spcAft>
              <a:buFont typeface="Arial" pitchFamily="34" charset="0"/>
              <a:buNone/>
              <a:defRPr/>
            </a:pPr>
            <a:r>
              <a:rPr lang="cs-CZ" b="1" dirty="0" smtClean="0">
                <a:solidFill>
                  <a:schemeClr val="tx1"/>
                </a:solidFill>
              </a:rPr>
              <a:t>2.2.ROZDĚLENÍ Z HLEDISKA PROVOZU</a:t>
            </a:r>
            <a:endParaRPr lang="cs-CZ"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odnadpis 2"/>
          <p:cNvSpPr>
            <a:spLocks noGrp="1"/>
          </p:cNvSpPr>
          <p:nvPr>
            <p:ph type="subTitle" idx="1"/>
          </p:nvPr>
        </p:nvSpPr>
        <p:spPr>
          <a:xfrm>
            <a:off x="0" y="0"/>
            <a:ext cx="9144000" cy="647700"/>
          </a:xfrm>
        </p:spPr>
        <p:txBody>
          <a:bodyPr/>
          <a:lstStyle/>
          <a:p>
            <a:pPr marL="514350" indent="-514350" algn="l" eaLnBrk="1" hangingPunct="1"/>
            <a:r>
              <a:rPr lang="cs-CZ" b="1" smtClean="0">
                <a:solidFill>
                  <a:schemeClr val="tx1"/>
                </a:solidFill>
              </a:rPr>
              <a:t>2.1. FENOLOGICKÉ ROZDĚLENÍ VČELAŘSKÉHO ROKU </a:t>
            </a:r>
          </a:p>
        </p:txBody>
      </p:sp>
      <p:sp>
        <p:nvSpPr>
          <p:cNvPr id="21507" name="Podnadpis 2"/>
          <p:cNvSpPr txBox="1">
            <a:spLocks/>
          </p:cNvSpPr>
          <p:nvPr/>
        </p:nvSpPr>
        <p:spPr bwMode="auto">
          <a:xfrm>
            <a:off x="0" y="620713"/>
            <a:ext cx="9144000" cy="720725"/>
          </a:xfrm>
          <a:prstGeom prst="rect">
            <a:avLst/>
          </a:prstGeom>
          <a:noFill/>
          <a:ln w="9525">
            <a:noFill/>
            <a:miter lim="800000"/>
            <a:headEnd/>
            <a:tailEnd/>
          </a:ln>
        </p:spPr>
        <p:txBody>
          <a:bodyPr/>
          <a:lstStyle/>
          <a:p>
            <a:pPr marL="514350" indent="-514350" algn="ctr">
              <a:spcBef>
                <a:spcPct val="20000"/>
              </a:spcBef>
              <a:buFont typeface="Arial" charset="0"/>
              <a:buNone/>
            </a:pPr>
            <a:r>
              <a:rPr lang="cs-CZ" sz="2400">
                <a:latin typeface="Calibri" pitchFamily="34" charset="0"/>
              </a:rPr>
              <a:t>(podle stavu přírody)</a:t>
            </a:r>
          </a:p>
        </p:txBody>
      </p:sp>
      <p:pic>
        <p:nvPicPr>
          <p:cNvPr id="33794" name="Picture 2"/>
          <p:cNvPicPr>
            <a:picLocks noChangeAspect="1" noChangeArrowheads="1"/>
          </p:cNvPicPr>
          <p:nvPr/>
        </p:nvPicPr>
        <p:blipFill>
          <a:blip r:embed="rId2" cstate="print"/>
          <a:srcRect/>
          <a:stretch>
            <a:fillRect/>
          </a:stretch>
        </p:blipFill>
        <p:spPr bwMode="auto">
          <a:xfrm>
            <a:off x="0" y="1310075"/>
            <a:ext cx="9144000" cy="5547926"/>
          </a:xfrm>
          <a:prstGeom prst="rect">
            <a:avLst/>
          </a:prstGeom>
          <a:noFill/>
          <a:ln w="9525">
            <a:solidFill>
              <a:schemeClr val="accent1"/>
            </a:solidFill>
            <a:miter lim="800000"/>
            <a:headEnd/>
            <a:tailEnd/>
          </a:ln>
          <a:effectLst>
            <a:innerShdw blurRad="1092200" dist="533400">
              <a:prstClr val="black">
                <a:alpha val="63000"/>
              </a:prstClr>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élník 3"/>
          <p:cNvSpPr>
            <a:spLocks noChangeArrowheads="1"/>
          </p:cNvSpPr>
          <p:nvPr/>
        </p:nvSpPr>
        <p:spPr bwMode="auto">
          <a:xfrm>
            <a:off x="0" y="0"/>
            <a:ext cx="3033713" cy="584200"/>
          </a:xfrm>
          <a:prstGeom prst="rect">
            <a:avLst/>
          </a:prstGeom>
          <a:noFill/>
          <a:ln w="9525">
            <a:noFill/>
            <a:miter lim="800000"/>
            <a:headEnd/>
            <a:tailEnd/>
          </a:ln>
        </p:spPr>
        <p:txBody>
          <a:bodyPr wrap="none">
            <a:spAutoFit/>
          </a:bodyPr>
          <a:lstStyle/>
          <a:p>
            <a:r>
              <a:rPr lang="cs-CZ" sz="3200">
                <a:latin typeface="Calibri" pitchFamily="34" charset="0"/>
              </a:rPr>
              <a:t>VČELAŘSKÝ ROK</a:t>
            </a:r>
          </a:p>
        </p:txBody>
      </p:sp>
      <p:sp>
        <p:nvSpPr>
          <p:cNvPr id="22531" name="Obdélník 7"/>
          <p:cNvSpPr>
            <a:spLocks noChangeArrowheads="1"/>
          </p:cNvSpPr>
          <p:nvPr/>
        </p:nvSpPr>
        <p:spPr bwMode="auto">
          <a:xfrm>
            <a:off x="0" y="487363"/>
            <a:ext cx="9144000" cy="6370637"/>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cs typeface="Times New Roman" pitchFamily="18" charset="0"/>
              </a:rPr>
              <a:t>včely jsou závislé na přírodních zdrojích potravy a tím na vegetačních a povětrnostních podmínkách</a:t>
            </a:r>
          </a:p>
          <a:p>
            <a:pPr>
              <a:buFont typeface="Wingdings" pitchFamily="2" charset="2"/>
              <a:buChar char="v"/>
            </a:pPr>
            <a:r>
              <a:rPr lang="cs-CZ" sz="2400" b="0">
                <a:latin typeface="Calibri" pitchFamily="34" charset="0"/>
                <a:cs typeface="Times New Roman" pitchFamily="18" charset="0"/>
              </a:rPr>
              <a:t>ošetřování včelstev musí vycházet z vývojového cyklu včel, který se uskutečňuje právě v závislosti na rozvoji přírody v průběhu roku</a:t>
            </a:r>
          </a:p>
          <a:p>
            <a:pPr>
              <a:buFont typeface="Wingdings" pitchFamily="2" charset="2"/>
              <a:buChar char="v"/>
            </a:pPr>
            <a:r>
              <a:rPr lang="cs-CZ" sz="2400" b="0">
                <a:latin typeface="Calibri" pitchFamily="34" charset="0"/>
                <a:cs typeface="Times New Roman" pitchFamily="18" charset="0"/>
              </a:rPr>
              <a:t>potřebu jednotlivých zásahů nelze datovat podle kalendáře </a:t>
            </a:r>
            <a:r>
              <a:rPr lang="cs-CZ" sz="2400">
                <a:latin typeface="Calibri" pitchFamily="34" charset="0"/>
                <a:cs typeface="Times New Roman" pitchFamily="18" charset="0"/>
              </a:rPr>
              <a:t>běžného</a:t>
            </a:r>
            <a:r>
              <a:rPr lang="cs-CZ" sz="2400" b="0">
                <a:latin typeface="Calibri" pitchFamily="34" charset="0"/>
                <a:cs typeface="Times New Roman" pitchFamily="18" charset="0"/>
              </a:rPr>
              <a:t>, nýbrž podle kalendáře </a:t>
            </a:r>
            <a:r>
              <a:rPr lang="cs-CZ" sz="2400">
                <a:latin typeface="Calibri" pitchFamily="34" charset="0"/>
                <a:cs typeface="Times New Roman" pitchFamily="18" charset="0"/>
              </a:rPr>
              <a:t>fenologického</a:t>
            </a:r>
          </a:p>
          <a:p>
            <a:pPr>
              <a:buFont typeface="Wingdings" pitchFamily="2" charset="2"/>
              <a:buChar char="v"/>
            </a:pPr>
            <a:r>
              <a:rPr lang="cs-CZ" sz="2400" b="0">
                <a:latin typeface="Calibri" pitchFamily="34" charset="0"/>
                <a:cs typeface="Times New Roman" pitchFamily="18" charset="0"/>
              </a:rPr>
              <a:t>podle stavu přírody odhadujeme připravenost včelstva na jednotlivé zásahy</a:t>
            </a:r>
          </a:p>
          <a:p>
            <a:pPr>
              <a:buFont typeface="Wingdings" pitchFamily="2" charset="2"/>
              <a:buChar char="v"/>
            </a:pPr>
            <a:r>
              <a:rPr lang="cs-CZ" sz="2400" b="0">
                <a:latin typeface="Calibri" pitchFamily="34" charset="0"/>
                <a:cs typeface="Times New Roman" pitchFamily="18" charset="0"/>
              </a:rPr>
              <a:t>na základě spojení poznatků kalendáře fenologického a biologických zákonitostí vzniká </a:t>
            </a:r>
            <a:r>
              <a:rPr lang="cs-CZ" sz="2400">
                <a:latin typeface="Calibri" pitchFamily="34" charset="0"/>
                <a:cs typeface="Times New Roman" pitchFamily="18" charset="0"/>
              </a:rPr>
              <a:t>kalendář chovatelský</a:t>
            </a:r>
            <a:r>
              <a:rPr lang="cs-CZ" sz="2400" b="0">
                <a:latin typeface="Calibri" pitchFamily="34" charset="0"/>
                <a:cs typeface="Times New Roman" pitchFamily="18" charset="0"/>
              </a:rPr>
              <a:t>, často označovaný pojmem </a:t>
            </a:r>
            <a:r>
              <a:rPr lang="cs-CZ" sz="2400">
                <a:latin typeface="Calibri" pitchFamily="34" charset="0"/>
                <a:cs typeface="Times New Roman" pitchFamily="18" charset="0"/>
              </a:rPr>
              <a:t>včelařský rok</a:t>
            </a:r>
            <a:r>
              <a:rPr lang="cs-CZ" sz="2400" b="0">
                <a:latin typeface="Calibri" pitchFamily="34" charset="0"/>
                <a:cs typeface="Times New Roman" pitchFamily="18" charset="0"/>
              </a:rPr>
              <a:t>, který se nekryje s kalendářem běžným, a to jak svým začátkem a koncem, tak ani svým dělením</a:t>
            </a:r>
          </a:p>
          <a:p>
            <a:pPr>
              <a:buFont typeface="Wingdings" pitchFamily="2" charset="2"/>
              <a:buChar char="v"/>
            </a:pPr>
            <a:r>
              <a:rPr lang="cs-CZ" sz="2400" b="0">
                <a:latin typeface="Calibri" pitchFamily="34" charset="0"/>
                <a:cs typeface="Times New Roman" pitchFamily="18" charset="0"/>
              </a:rPr>
              <a:t>jednotlivé vývojové fáze včelstva začínají s postupnými změnami ve vegetaci</a:t>
            </a:r>
          </a:p>
          <a:p>
            <a:pPr>
              <a:buFont typeface="Wingdings" pitchFamily="2" charset="2"/>
              <a:buChar char="v"/>
            </a:pPr>
            <a:r>
              <a:rPr lang="cs-CZ" sz="2400" b="0">
                <a:latin typeface="Calibri" pitchFamily="34" charset="0"/>
                <a:cs typeface="Times New Roman" pitchFamily="18" charset="0"/>
              </a:rPr>
              <a:t>byly vyčleněny tzv. vůdčí včelařské rostliny, které signalizují nástup jednotlivých období</a:t>
            </a:r>
          </a:p>
          <a:p>
            <a:pPr>
              <a:buFont typeface="Wingdings" pitchFamily="2" charset="2"/>
              <a:buChar char="v"/>
            </a:pPr>
            <a:r>
              <a:rPr lang="cs-CZ" sz="2400" b="0">
                <a:latin typeface="Calibri" pitchFamily="34" charset="0"/>
                <a:cs typeface="Times New Roman" pitchFamily="18" charset="0"/>
              </a:rPr>
              <a:t>některá období se mohou i překrývat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délník 1"/>
          <p:cNvSpPr>
            <a:spLocks noChangeArrowheads="1"/>
          </p:cNvSpPr>
          <p:nvPr/>
        </p:nvSpPr>
        <p:spPr bwMode="auto">
          <a:xfrm>
            <a:off x="0" y="0"/>
            <a:ext cx="6378575" cy="584200"/>
          </a:xfrm>
          <a:prstGeom prst="rect">
            <a:avLst/>
          </a:prstGeom>
          <a:noFill/>
          <a:ln w="9525">
            <a:noFill/>
            <a:miter lim="800000"/>
            <a:headEnd/>
            <a:tailEnd/>
          </a:ln>
        </p:spPr>
        <p:txBody>
          <a:bodyPr wrap="none">
            <a:spAutoFit/>
          </a:bodyPr>
          <a:lstStyle/>
          <a:p>
            <a:r>
              <a:rPr lang="cs-CZ" sz="3200">
                <a:latin typeface="Calibri" pitchFamily="34" charset="0"/>
              </a:rPr>
              <a:t>BIOKLIMATICKÉ VČELAŘSKÉ OBLASTI</a:t>
            </a:r>
          </a:p>
        </p:txBody>
      </p:sp>
      <p:sp>
        <p:nvSpPr>
          <p:cNvPr id="23555" name="Obdélník 3"/>
          <p:cNvSpPr>
            <a:spLocks noChangeArrowheads="1"/>
          </p:cNvSpPr>
          <p:nvPr/>
        </p:nvSpPr>
        <p:spPr bwMode="auto">
          <a:xfrm>
            <a:off x="0" y="836613"/>
            <a:ext cx="9144000" cy="4524375"/>
          </a:xfrm>
          <a:prstGeom prst="rect">
            <a:avLst/>
          </a:prstGeom>
          <a:noFill/>
          <a:ln w="9525">
            <a:noFill/>
            <a:miter lim="800000"/>
            <a:headEnd/>
            <a:tailEnd/>
          </a:ln>
        </p:spPr>
        <p:txBody>
          <a:bodyPr>
            <a:spAutoFit/>
          </a:bodyPr>
          <a:lstStyle/>
          <a:p>
            <a:r>
              <a:rPr lang="cs-CZ" sz="2400" b="0">
                <a:latin typeface="Calibri" pitchFamily="34" charset="0"/>
                <a:cs typeface="Times New Roman" pitchFamily="18" charset="0"/>
              </a:rPr>
              <a:t>Prof. Tomšík rozdělil (po 2. světové válce )území ČR do tří bioklimatických včelařských oblastí:</a:t>
            </a:r>
          </a:p>
          <a:p>
            <a:pPr>
              <a:buFont typeface="Calibri" pitchFamily="34" charset="0"/>
              <a:buAutoNum type="arabicPeriod"/>
            </a:pPr>
            <a:r>
              <a:rPr lang="cs-CZ" sz="2400" b="0">
                <a:latin typeface="Calibri" pitchFamily="34" charset="0"/>
                <a:cs typeface="Times New Roman" pitchFamily="18" charset="0"/>
              </a:rPr>
              <a:t>včelařská oblast raná nížinná s podoblastí </a:t>
            </a:r>
          </a:p>
          <a:p>
            <a:pPr marL="800100" lvl="1" indent="-342900"/>
            <a:r>
              <a:rPr lang="cs-CZ" sz="2400" b="0" i="1">
                <a:latin typeface="Calibri" pitchFamily="34" charset="0"/>
                <a:cs typeface="Times New Roman" pitchFamily="18" charset="0"/>
              </a:rPr>
              <a:t>a) časně ranou</a:t>
            </a:r>
            <a:r>
              <a:rPr lang="cs-CZ" sz="2400" b="0">
                <a:latin typeface="Calibri" pitchFamily="34" charset="0"/>
                <a:cs typeface="Times New Roman" pitchFamily="18" charset="0"/>
              </a:rPr>
              <a:t>;</a:t>
            </a:r>
          </a:p>
          <a:p>
            <a:pPr>
              <a:buFont typeface="Calibri" pitchFamily="34" charset="0"/>
              <a:buAutoNum type="arabicPeriod"/>
            </a:pPr>
            <a:r>
              <a:rPr lang="cs-CZ" sz="2400" b="0">
                <a:latin typeface="Calibri" pitchFamily="34" charset="0"/>
                <a:cs typeface="Times New Roman" pitchFamily="18" charset="0"/>
              </a:rPr>
              <a:t>včelařská oblast střední pahorkatinná s podoblastmi </a:t>
            </a:r>
          </a:p>
          <a:p>
            <a:pPr marL="800100" lvl="1" indent="-342900">
              <a:buFontTx/>
              <a:buAutoNum type="alphaLcParenR"/>
            </a:pPr>
            <a:r>
              <a:rPr lang="cs-CZ" sz="2400" b="0" i="1">
                <a:latin typeface="Calibri" pitchFamily="34" charset="0"/>
                <a:cs typeface="Times New Roman" pitchFamily="18" charset="0"/>
              </a:rPr>
              <a:t>nižší středohorní</a:t>
            </a:r>
            <a:r>
              <a:rPr lang="cs-CZ" sz="2400" b="0">
                <a:latin typeface="Calibri" pitchFamily="34" charset="0"/>
                <a:cs typeface="Times New Roman" pitchFamily="18" charset="0"/>
              </a:rPr>
              <a:t> </a:t>
            </a:r>
          </a:p>
          <a:p>
            <a:pPr marL="800100" lvl="1" indent="-342900"/>
            <a:r>
              <a:rPr lang="cs-CZ" sz="2400" b="0" i="1">
                <a:latin typeface="Calibri" pitchFamily="34" charset="0"/>
                <a:cs typeface="Times New Roman" pitchFamily="18" charset="0"/>
              </a:rPr>
              <a:t>b) vyšší středohorní</a:t>
            </a:r>
            <a:r>
              <a:rPr lang="cs-CZ" sz="2400" b="0">
                <a:latin typeface="Calibri" pitchFamily="34" charset="0"/>
                <a:cs typeface="Times New Roman" pitchFamily="18" charset="0"/>
              </a:rPr>
              <a:t>;</a:t>
            </a:r>
          </a:p>
          <a:p>
            <a:pPr>
              <a:buFont typeface="Calibri" pitchFamily="34" charset="0"/>
              <a:buAutoNum type="arabicPeriod"/>
            </a:pPr>
            <a:r>
              <a:rPr lang="cs-CZ" sz="2400" b="0">
                <a:latin typeface="Calibri" pitchFamily="34" charset="0"/>
                <a:cs typeface="Times New Roman" pitchFamily="18" charset="0"/>
              </a:rPr>
              <a:t>včelařská oblast pozdní horská.</a:t>
            </a:r>
          </a:p>
          <a:p>
            <a:pPr>
              <a:buFont typeface="Calibri" pitchFamily="34" charset="0"/>
              <a:buAutoNum type="arabicPeriod"/>
            </a:pPr>
            <a:endParaRPr lang="cs-CZ" sz="2400" b="0">
              <a:latin typeface="Calibri" pitchFamily="34" charset="0"/>
              <a:cs typeface="Times New Roman" pitchFamily="18" charset="0"/>
            </a:endParaRPr>
          </a:p>
          <a:p>
            <a:r>
              <a:rPr lang="cs-CZ" sz="2400" b="0">
                <a:latin typeface="Calibri" pitchFamily="34" charset="0"/>
                <a:cs typeface="Times New Roman" pitchFamily="18" charset="0"/>
              </a:rPr>
              <a:t>Podle těchto bioklimatických oblastí se mohou včelaři řídit při posuzování trvalého i kočovného stanoviště, rozhodovat, z jaké oblasti získat matky, jaký typ produkce mohou očekávat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délník 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cs-CZ" sz="3200">
                <a:latin typeface="Calibri" pitchFamily="34" charset="0"/>
              </a:rPr>
              <a:t>3. VČELAŘSKÉ PODLETÍ – OBDOBÍ REGENERACE</a:t>
            </a:r>
          </a:p>
        </p:txBody>
      </p:sp>
      <p:sp>
        <p:nvSpPr>
          <p:cNvPr id="24579" name="Obdélník 2"/>
          <p:cNvSpPr>
            <a:spLocks noChangeArrowheads="1"/>
          </p:cNvSpPr>
          <p:nvPr/>
        </p:nvSpPr>
        <p:spPr bwMode="auto">
          <a:xfrm>
            <a:off x="0" y="1341438"/>
            <a:ext cx="9144000" cy="5630862"/>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období, které nastupuje bezprostředně po skončení poslední hlavní snůšky</a:t>
            </a:r>
          </a:p>
          <a:p>
            <a:pPr>
              <a:buFont typeface="Wingdings" pitchFamily="2" charset="2"/>
              <a:buChar char="v"/>
            </a:pPr>
            <a:r>
              <a:rPr lang="cs-CZ" sz="2400" b="0">
                <a:latin typeface="Calibri" pitchFamily="34" charset="0"/>
              </a:rPr>
              <a:t>orientačním datem je 15. srpen, liší se podle místních a okamžitých podmínek každého stanoviště</a:t>
            </a:r>
          </a:p>
          <a:p>
            <a:pPr>
              <a:buFont typeface="Wingdings" pitchFamily="2" charset="2"/>
              <a:buChar char="v"/>
            </a:pPr>
            <a:r>
              <a:rPr lang="cs-CZ" sz="2400">
                <a:latin typeface="Calibri" pitchFamily="34" charset="0"/>
              </a:rPr>
              <a:t>podletí je prvním obdobím včelařského roku a nikoliv posledním! </a:t>
            </a:r>
          </a:p>
          <a:p>
            <a:pPr>
              <a:buFont typeface="Wingdings" pitchFamily="2" charset="2"/>
              <a:buChar char="v"/>
            </a:pPr>
            <a:r>
              <a:rPr lang="cs-CZ" sz="2400" b="0">
                <a:latin typeface="Calibri" pitchFamily="34" charset="0"/>
              </a:rPr>
              <a:t>je třeba vyvinout úsilí k náležitému zajištění všech potřeb včelstva</a:t>
            </a:r>
          </a:p>
          <a:p>
            <a:pPr>
              <a:buFont typeface="Wingdings" pitchFamily="2" charset="2"/>
              <a:buChar char="v"/>
            </a:pPr>
            <a:r>
              <a:rPr lang="cs-CZ" sz="2400" b="0">
                <a:latin typeface="Calibri" pitchFamily="34" charset="0"/>
              </a:rPr>
              <a:t>je období bez hlavních snůšek (s výjimkou nepravidelné pozdní snůšky medovicové)</a:t>
            </a:r>
          </a:p>
          <a:p>
            <a:pPr>
              <a:buFont typeface="Wingdings" pitchFamily="2" charset="2"/>
              <a:buChar char="v"/>
            </a:pPr>
            <a:r>
              <a:rPr lang="cs-CZ" sz="2400" b="0">
                <a:latin typeface="Calibri" pitchFamily="34" charset="0"/>
              </a:rPr>
              <a:t>ostatní kvetoucí rostliny poskytují pouze </a:t>
            </a:r>
            <a:r>
              <a:rPr lang="cs-CZ" sz="2400">
                <a:latin typeface="Calibri" pitchFamily="34" charset="0"/>
              </a:rPr>
              <a:t>podněcovací snůšku</a:t>
            </a:r>
          </a:p>
          <a:p>
            <a:pPr>
              <a:buFont typeface="Wingdings" pitchFamily="2" charset="2"/>
              <a:buChar char="v"/>
            </a:pPr>
            <a:r>
              <a:rPr lang="cs-CZ" sz="2400" b="0">
                <a:latin typeface="Calibri" pitchFamily="34" charset="0"/>
              </a:rPr>
              <a:t>končí odchov trubčího plodu, trubci ve včelstvech přestávají být krmeni a zesláblí jsou včelami vyháněni z úlu ven, někdy dokonce zabíjeni bodnutím žihadlem</a:t>
            </a:r>
          </a:p>
          <a:p>
            <a:pPr>
              <a:buFont typeface="Wingdings" pitchFamily="2" charset="2"/>
              <a:buChar char="v"/>
            </a:pPr>
            <a:r>
              <a:rPr lang="cs-CZ" sz="2400" b="0">
                <a:latin typeface="Calibri" pitchFamily="34" charset="0"/>
              </a:rPr>
              <a:t>období je charakteristické </a:t>
            </a:r>
            <a:r>
              <a:rPr lang="cs-CZ" sz="2400">
                <a:latin typeface="Calibri" pitchFamily="34" charset="0"/>
              </a:rPr>
              <a:t>slíděním </a:t>
            </a:r>
            <a:r>
              <a:rPr lang="cs-CZ" sz="2400" b="0">
                <a:latin typeface="Calibri" pitchFamily="34" charset="0"/>
              </a:rPr>
              <a:t>včel, je nutné se vyvarovat všech manipulací s volným přístupem k plástům, medu, cukru, které by mohly vyvolat </a:t>
            </a:r>
            <a:r>
              <a:rPr lang="cs-CZ" sz="2400">
                <a:latin typeface="Calibri" pitchFamily="34" charset="0"/>
              </a:rPr>
              <a:t>loupež!</a:t>
            </a:r>
          </a:p>
        </p:txBody>
      </p:sp>
      <p:sp>
        <p:nvSpPr>
          <p:cNvPr id="24580" name="Obdélník 3"/>
          <p:cNvSpPr>
            <a:spLocks noChangeArrowheads="1"/>
          </p:cNvSpPr>
          <p:nvPr/>
        </p:nvSpPr>
        <p:spPr bwMode="auto">
          <a:xfrm>
            <a:off x="0" y="476250"/>
            <a:ext cx="9144000" cy="954088"/>
          </a:xfrm>
          <a:prstGeom prst="rect">
            <a:avLst/>
          </a:prstGeom>
          <a:noFill/>
          <a:ln w="9525">
            <a:noFill/>
            <a:miter lim="800000"/>
            <a:headEnd/>
            <a:tailEnd/>
          </a:ln>
        </p:spPr>
        <p:txBody>
          <a:bodyPr>
            <a:spAutoFit/>
          </a:bodyPr>
          <a:lstStyle/>
          <a:p>
            <a:r>
              <a:rPr lang="cs-CZ" sz="2400">
                <a:latin typeface="Calibri" pitchFamily="34" charset="0"/>
              </a:rPr>
              <a:t>(CHARAKTERISTIKA; UDRŽENÍ PLODOVÁNÍ; ZABRÁNĚNÍ LOUPEŽI; DOPLNĚNÍ ZÁSOB; TŘÍDĚNÍ, SKLADOVÁNÍ A OCHRANA SOUŠÍ)</a:t>
            </a:r>
            <a:r>
              <a:rPr lang="cs-CZ" sz="3200" b="0">
                <a:latin typeface="Calibri"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740525"/>
          </a:xfrm>
          <a:prstGeom prst="rect">
            <a:avLst/>
          </a:prstGeom>
        </p:spPr>
        <p:txBody>
          <a:bodyPr>
            <a:spAutoFit/>
          </a:bodyPr>
          <a:lstStyle/>
          <a:p>
            <a:pPr fontAlgn="auto">
              <a:spcBef>
                <a:spcPts val="0"/>
              </a:spcBef>
              <a:spcAft>
                <a:spcPts val="0"/>
              </a:spcAft>
              <a:buFont typeface="Wingdings" pitchFamily="2" charset="2"/>
              <a:buChar char="v"/>
              <a:defRPr/>
            </a:pPr>
            <a:r>
              <a:rPr lang="cs-CZ" sz="2400" dirty="0">
                <a:latin typeface="+mn-lt"/>
                <a:cs typeface="+mn-cs"/>
              </a:rPr>
              <a:t>v podletí provádíme tzv. podletní prohlídku-z</a:t>
            </a:r>
            <a:r>
              <a:rPr lang="cs-CZ" sz="2400" b="0" dirty="0">
                <a:latin typeface="+mn-lt"/>
                <a:cs typeface="+mn-cs"/>
              </a:rPr>
              <a:t>jišťujeme přítomnost matky, rozlohu </a:t>
            </a:r>
            <a:r>
              <a:rPr lang="cs-CZ" sz="2400" b="0" dirty="0" err="1">
                <a:latin typeface="+mn-lt"/>
                <a:cs typeface="+mn-cs"/>
              </a:rPr>
              <a:t>zaplodované</a:t>
            </a:r>
            <a:r>
              <a:rPr lang="cs-CZ" sz="2400" b="0" dirty="0">
                <a:latin typeface="+mn-lt"/>
                <a:cs typeface="+mn-cs"/>
              </a:rPr>
              <a:t> plochy (v dm</a:t>
            </a:r>
            <a:r>
              <a:rPr lang="cs-CZ" sz="2400" b="0" baseline="30000" dirty="0">
                <a:latin typeface="+mn-lt"/>
                <a:cs typeface="+mn-cs"/>
              </a:rPr>
              <a:t>2</a:t>
            </a:r>
            <a:r>
              <a:rPr lang="cs-CZ" sz="2400" b="0" dirty="0">
                <a:latin typeface="+mn-lt"/>
                <a:cs typeface="+mn-cs"/>
              </a:rPr>
              <a:t>), odhadneme množství zásob medu a pylu a sílu včelstva (podle obsednutých plástů). </a:t>
            </a:r>
          </a:p>
          <a:p>
            <a:pPr fontAlgn="auto">
              <a:spcBef>
                <a:spcPts val="0"/>
              </a:spcBef>
              <a:spcAft>
                <a:spcPts val="0"/>
              </a:spcAft>
              <a:buFont typeface="Wingdings" pitchFamily="2" charset="2"/>
              <a:buChar char="v"/>
              <a:defRPr/>
            </a:pPr>
            <a:r>
              <a:rPr lang="cs-CZ" sz="2400" b="0" dirty="0">
                <a:latin typeface="+mn-lt"/>
                <a:cs typeface="+mn-cs"/>
              </a:rPr>
              <a:t>po skončení poslední hlavní snůšky je dobré začít ihned s posledním medobraním a zakrmováním</a:t>
            </a:r>
          </a:p>
          <a:p>
            <a:pPr fontAlgn="auto">
              <a:spcBef>
                <a:spcPts val="0"/>
              </a:spcBef>
              <a:spcAft>
                <a:spcPts val="0"/>
              </a:spcAft>
              <a:defRPr/>
            </a:pPr>
            <a:r>
              <a:rPr lang="cs-CZ" sz="2400" b="0" dirty="0">
                <a:latin typeface="+mn-lt"/>
                <a:cs typeface="+mn-cs"/>
              </a:rPr>
              <a:t>To má několik výhod:</a:t>
            </a:r>
          </a:p>
          <a:p>
            <a:pPr marL="457200" indent="-457200" fontAlgn="auto">
              <a:spcBef>
                <a:spcPts val="0"/>
              </a:spcBef>
              <a:spcAft>
                <a:spcPts val="0"/>
              </a:spcAft>
              <a:buFontTx/>
              <a:buAutoNum type="alphaLcParenR"/>
              <a:defRPr/>
            </a:pPr>
            <a:r>
              <a:rPr lang="cs-CZ" sz="2400" b="0" dirty="0">
                <a:latin typeface="+mn-lt"/>
                <a:cs typeface="+mn-cs"/>
              </a:rPr>
              <a:t>včely nekonzumují vytvořený med k pod letnímu plodování a získáme ho tak více;</a:t>
            </a:r>
          </a:p>
          <a:p>
            <a:pPr marL="457200" indent="-457200" fontAlgn="auto">
              <a:spcBef>
                <a:spcPts val="0"/>
              </a:spcBef>
              <a:spcAft>
                <a:spcPts val="0"/>
              </a:spcAft>
              <a:buFontTx/>
              <a:buAutoNum type="alphaLcParenR"/>
              <a:defRPr/>
            </a:pPr>
            <a:r>
              <a:rPr lang="cs-CZ" sz="2400" b="0" dirty="0">
                <a:latin typeface="+mn-lt"/>
                <a:cs typeface="+mn-cs"/>
              </a:rPr>
              <a:t>po skončení snůšky je ve včelstvech ještě takové množství včel-dělnic, že je můžeme využít ke zpracování dodaných cukerných zásob na zimu, aniž bychom nějak zvlášť zatížili </a:t>
            </a:r>
            <a:r>
              <a:rPr lang="cs-CZ" sz="2400" dirty="0">
                <a:latin typeface="+mn-lt"/>
                <a:cs typeface="+mn-cs"/>
              </a:rPr>
              <a:t>zimní včely, </a:t>
            </a:r>
            <a:r>
              <a:rPr lang="cs-CZ" sz="2400" b="0" dirty="0">
                <a:latin typeface="+mn-lt"/>
                <a:cs typeface="+mn-cs"/>
              </a:rPr>
              <a:t>u nichž je jakákoliv pracovní aktivita nežádoucí, jinak by jim vzrostla hladina juvenilního hormonu v hemolymfě, a to by vedlo ke zkrácení jejich věku. Zpožděné podávání zásob vede vždy k oslabení včelstva před zimou a tudíž i pro jaro. </a:t>
            </a:r>
          </a:p>
          <a:p>
            <a:pPr fontAlgn="auto">
              <a:spcBef>
                <a:spcPts val="0"/>
              </a:spcBef>
              <a:spcAft>
                <a:spcPts val="0"/>
              </a:spcAft>
              <a:buFont typeface="Wingdings" pitchFamily="2" charset="2"/>
              <a:buChar char="v"/>
              <a:defRPr/>
            </a:pPr>
            <a:r>
              <a:rPr lang="cs-CZ" sz="2400" b="0" dirty="0">
                <a:latin typeface="+mn-lt"/>
                <a:cs typeface="+mn-cs"/>
              </a:rPr>
              <a:t>Při posledním medobraní plásty roztřídíme; tmavé a poškozené dílo vyřežeme a zpracujeme na vosk, přebytečné plásty dobře uschováme – </a:t>
            </a:r>
          </a:p>
          <a:p>
            <a:pPr fontAlgn="auto">
              <a:spcBef>
                <a:spcPts val="0"/>
              </a:spcBef>
              <a:spcAft>
                <a:spcPts val="0"/>
              </a:spcAft>
              <a:defRPr/>
            </a:pPr>
            <a:r>
              <a:rPr lang="cs-CZ" sz="2400" b="0" dirty="0">
                <a:latin typeface="+mn-lt"/>
                <a:cs typeface="+mn-cs"/>
              </a:rPr>
              <a:t>zabezpečíme proti zavíječům voskovým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délník 1"/>
          <p:cNvSpPr>
            <a:spLocks noChangeArrowheads="1"/>
          </p:cNvSpPr>
          <p:nvPr/>
        </p:nvSpPr>
        <p:spPr bwMode="auto">
          <a:xfrm>
            <a:off x="0" y="0"/>
            <a:ext cx="9144000" cy="6740525"/>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ihned po posledním medobraní zakrmujeme cukerným roztokem, který je v poměru 3:2 (3kg cukru, 2 litry vody)</a:t>
            </a:r>
          </a:p>
          <a:p>
            <a:pPr>
              <a:buFont typeface="Wingdings" pitchFamily="2" charset="2"/>
              <a:buChar char="v"/>
            </a:pPr>
            <a:r>
              <a:rPr lang="cs-CZ" sz="2400" b="0">
                <a:latin typeface="Calibri" pitchFamily="34" charset="0"/>
              </a:rPr>
              <a:t>krmení simuluje ve včelstvu snůšku a podporuje plodování, které zabezpečuje dostatek dlouhověkých-přezimujících  včel</a:t>
            </a:r>
          </a:p>
          <a:p>
            <a:pPr>
              <a:buFont typeface="Wingdings" pitchFamily="2" charset="2"/>
              <a:buChar char="v"/>
            </a:pPr>
            <a:r>
              <a:rPr lang="cs-CZ" sz="2400">
                <a:latin typeface="Calibri" pitchFamily="34" charset="0"/>
              </a:rPr>
              <a:t>před začátkem krmení zavřeme očka a zúžíme česna, předcházíme tak vzniku loupeže!</a:t>
            </a:r>
          </a:p>
          <a:p>
            <a:pPr>
              <a:buFont typeface="Wingdings" pitchFamily="2" charset="2"/>
              <a:buChar char="v"/>
            </a:pPr>
            <a:r>
              <a:rPr lang="cs-CZ" sz="2400" b="0">
                <a:latin typeface="Calibri" pitchFamily="34" charset="0"/>
              </a:rPr>
              <a:t>po skončení krmení včelstva ještě zběžně prohlédneme (zjišťujeme stav včelstva a zásob (pozor na tichou loupež!)</a:t>
            </a:r>
          </a:p>
          <a:p>
            <a:pPr>
              <a:buFont typeface="Wingdings" pitchFamily="2" charset="2"/>
              <a:buChar char="v"/>
            </a:pPr>
            <a:r>
              <a:rPr lang="cs-CZ" sz="2400">
                <a:latin typeface="Calibri" pitchFamily="34" charset="0"/>
              </a:rPr>
              <a:t>včelstva rozhodně  nezužujeme!(</a:t>
            </a:r>
            <a:r>
              <a:rPr lang="cs-CZ" sz="2400" b="0">
                <a:latin typeface="Calibri" pitchFamily="34" charset="0"/>
              </a:rPr>
              <a:t>ale odejmeme mateří mřížku!)</a:t>
            </a:r>
          </a:p>
          <a:p>
            <a:pPr>
              <a:buFont typeface="Wingdings" pitchFamily="2" charset="2"/>
              <a:buChar char="v"/>
            </a:pPr>
            <a:r>
              <a:rPr lang="cs-CZ" sz="2400" b="0">
                <a:latin typeface="Calibri" pitchFamily="34" charset="0"/>
              </a:rPr>
              <a:t>odstraníme panenské dílo, které je na zimování nevhodné</a:t>
            </a:r>
          </a:p>
          <a:p>
            <a:pPr>
              <a:buFont typeface="Wingdings" pitchFamily="2" charset="2"/>
              <a:buChar char="v"/>
            </a:pPr>
            <a:r>
              <a:rPr lang="cs-CZ" sz="2400" b="0">
                <a:latin typeface="Calibri" pitchFamily="34" charset="0"/>
              </a:rPr>
              <a:t>provádíme spojování slabších (případně  bezmatečných) včelstev-slabší k silnějšímu, bezmatečné ke vč. s matkou</a:t>
            </a:r>
          </a:p>
          <a:p>
            <a:pPr>
              <a:buFont typeface="Wingdings" pitchFamily="2" charset="2"/>
              <a:buChar char="v"/>
            </a:pPr>
            <a:r>
              <a:rPr lang="cs-CZ" sz="2400" b="0">
                <a:latin typeface="Calibri" pitchFamily="34" charset="0"/>
              </a:rPr>
              <a:t>chráníme česno proti vniknutí hlodavců sítěmi s oky 7 mm a nebránícími větrání úlu</a:t>
            </a:r>
          </a:p>
          <a:p>
            <a:pPr>
              <a:buFont typeface="Wingdings" pitchFamily="2" charset="2"/>
              <a:buChar char="v"/>
            </a:pPr>
            <a:r>
              <a:rPr lang="cs-CZ" sz="2400" b="0">
                <a:latin typeface="Calibri" pitchFamily="34" charset="0"/>
              </a:rPr>
              <a:t>v podletí včely vykazují největší aktivitu ve sběru propolisu</a:t>
            </a:r>
          </a:p>
          <a:p>
            <a:pPr>
              <a:buFont typeface="Wingdings" pitchFamily="2" charset="2"/>
              <a:buChar char="v"/>
            </a:pPr>
            <a:r>
              <a:rPr lang="cs-CZ" sz="2400" b="0">
                <a:latin typeface="Calibri" pitchFamily="34" charset="0"/>
              </a:rPr>
              <a:t>začínají práce spojené s tlumením varroázy - před tím je však vhodné z úlu odstranit všechen propolis, abychom předešli jeho kontaminaci léčivy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611188" y="0"/>
            <a:ext cx="7921625"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délník 1"/>
          <p:cNvSpPr>
            <a:spLocks noChangeArrowheads="1"/>
          </p:cNvSpPr>
          <p:nvPr/>
        </p:nvSpPr>
        <p:spPr bwMode="auto">
          <a:xfrm>
            <a:off x="0" y="0"/>
            <a:ext cx="9144000" cy="3046413"/>
          </a:xfrm>
          <a:prstGeom prst="rect">
            <a:avLst/>
          </a:prstGeom>
          <a:noFill/>
          <a:ln w="9525">
            <a:noFill/>
            <a:miter lim="800000"/>
            <a:headEnd/>
            <a:tailEnd/>
          </a:ln>
        </p:spPr>
        <p:txBody>
          <a:bodyPr>
            <a:spAutoFit/>
          </a:bodyPr>
          <a:lstStyle/>
          <a:p>
            <a:r>
              <a:rPr lang="cs-CZ" sz="2400">
                <a:latin typeface="Calibri" pitchFamily="34" charset="0"/>
              </a:rPr>
              <a:t>Možnosti potlačování Zavíječe voskového v úlech:</a:t>
            </a:r>
          </a:p>
          <a:p>
            <a:pPr>
              <a:buFont typeface="Wingdings" pitchFamily="2" charset="2"/>
              <a:buChar char="v"/>
            </a:pPr>
            <a:r>
              <a:rPr lang="cs-CZ" sz="2400" b="0">
                <a:latin typeface="Calibri" pitchFamily="34" charset="0"/>
              </a:rPr>
              <a:t>Chovat pouze silná včelstva. (Včela samotná je nejnebezpečnější nepřítel zavíječe).</a:t>
            </a:r>
          </a:p>
          <a:p>
            <a:pPr>
              <a:buFont typeface="Wingdings" pitchFamily="2" charset="2"/>
              <a:buChar char="v"/>
            </a:pPr>
            <a:r>
              <a:rPr lang="cs-CZ" sz="2400" b="0">
                <a:latin typeface="Calibri" pitchFamily="34" charset="0"/>
              </a:rPr>
              <a:t>Nikdy nenechávat plásty a vosk v neobsazeném úlu.</a:t>
            </a:r>
          </a:p>
          <a:p>
            <a:pPr>
              <a:buFont typeface="Wingdings" pitchFamily="2" charset="2"/>
              <a:buChar char="v"/>
            </a:pPr>
            <a:r>
              <a:rPr lang="cs-CZ" sz="2400" b="0">
                <a:latin typeface="Calibri" pitchFamily="34" charset="0"/>
              </a:rPr>
              <a:t>Pravidelně čistit podložky.</a:t>
            </a:r>
          </a:p>
          <a:p>
            <a:pPr>
              <a:buFont typeface="Wingdings" pitchFamily="2" charset="2"/>
              <a:buChar char="v"/>
            </a:pPr>
            <a:r>
              <a:rPr lang="cs-CZ" sz="2400" b="0">
                <a:latin typeface="Calibri" pitchFamily="34" charset="0"/>
              </a:rPr>
              <a:t>Pravidelně nahrazovat plásty.</a:t>
            </a:r>
          </a:p>
          <a:p>
            <a:pPr>
              <a:buFont typeface="Wingdings" pitchFamily="2" charset="2"/>
              <a:buChar char="v"/>
            </a:pPr>
            <a:r>
              <a:rPr lang="cs-CZ" sz="2400" b="0">
                <a:latin typeface="Calibri" pitchFamily="34" charset="0"/>
              </a:rPr>
              <a:t>Po masivní invazi zavíječe, zničit vajíčka na plástech, rámcích a úl (například sirné páry).</a:t>
            </a:r>
          </a:p>
        </p:txBody>
      </p:sp>
      <p:sp>
        <p:nvSpPr>
          <p:cNvPr id="28675" name="Obdélník 2"/>
          <p:cNvSpPr>
            <a:spLocks noChangeArrowheads="1"/>
          </p:cNvSpPr>
          <p:nvPr/>
        </p:nvSpPr>
        <p:spPr bwMode="auto">
          <a:xfrm>
            <a:off x="0" y="3284538"/>
            <a:ext cx="9144000" cy="3048000"/>
          </a:xfrm>
          <a:prstGeom prst="rect">
            <a:avLst/>
          </a:prstGeom>
          <a:noFill/>
          <a:ln w="9525">
            <a:noFill/>
            <a:miter lim="800000"/>
            <a:headEnd/>
            <a:tailEnd/>
          </a:ln>
        </p:spPr>
        <p:txBody>
          <a:bodyPr>
            <a:spAutoFit/>
          </a:bodyPr>
          <a:lstStyle/>
          <a:p>
            <a:r>
              <a:rPr lang="cs-CZ" sz="2400">
                <a:latin typeface="Calibri" pitchFamily="34" charset="0"/>
              </a:rPr>
              <a:t>Chemické metody</a:t>
            </a:r>
          </a:p>
          <a:p>
            <a:endParaRPr lang="cs-CZ" sz="2400">
              <a:latin typeface="Calibri" pitchFamily="34" charset="0"/>
            </a:endParaRPr>
          </a:p>
          <a:p>
            <a:pPr>
              <a:buFont typeface="Wingdings" pitchFamily="2" charset="2"/>
              <a:buChar char="v"/>
            </a:pPr>
            <a:r>
              <a:rPr lang="cs-CZ" sz="2400">
                <a:latin typeface="Calibri" pitchFamily="34" charset="0"/>
              </a:rPr>
              <a:t>Síra (kysličník siřičitý, SO2)</a:t>
            </a:r>
            <a:r>
              <a:rPr lang="cs-CZ" sz="2400" b="0">
                <a:latin typeface="Calibri" pitchFamily="34" charset="0"/>
              </a:rPr>
              <a:t/>
            </a:r>
            <a:br>
              <a:rPr lang="cs-CZ" sz="2400" b="0">
                <a:latin typeface="Calibri" pitchFamily="34" charset="0"/>
              </a:rPr>
            </a:br>
            <a:r>
              <a:rPr lang="cs-CZ" sz="2400" b="0">
                <a:latin typeface="Calibri" pitchFamily="34" charset="0"/>
              </a:rPr>
              <a:t>Hořící sirné pásky nebo postřik SO</a:t>
            </a:r>
            <a:r>
              <a:rPr lang="cs-CZ" sz="2400" b="0" baseline="-25000">
                <a:latin typeface="Calibri" pitchFamily="34" charset="0"/>
              </a:rPr>
              <a:t>2</a:t>
            </a:r>
            <a:r>
              <a:rPr lang="cs-CZ" sz="2400" b="0">
                <a:latin typeface="Calibri" pitchFamily="34" charset="0"/>
              </a:rPr>
              <a:t> z tlakové nádoby jsou dvě hlavní metody boje pomocí síry. Je to jeden z nejefektivnější prostředků proti zavíječi voskovému. Pro větší jistotu se ošetření může opakovat po 2 týdnech.</a:t>
            </a:r>
            <a:br>
              <a:rPr lang="cs-CZ" sz="2400" b="0">
                <a:latin typeface="Calibri" pitchFamily="34" charset="0"/>
              </a:rPr>
            </a:br>
            <a:endParaRPr lang="cs-CZ" sz="2400" b="0">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délník 3"/>
          <p:cNvSpPr>
            <a:spLocks noChangeArrowheads="1"/>
          </p:cNvSpPr>
          <p:nvPr/>
        </p:nvSpPr>
        <p:spPr bwMode="auto">
          <a:xfrm>
            <a:off x="0" y="0"/>
            <a:ext cx="9144000" cy="3416300"/>
          </a:xfrm>
          <a:prstGeom prst="rect">
            <a:avLst/>
          </a:prstGeom>
          <a:noFill/>
          <a:ln w="9525">
            <a:noFill/>
            <a:miter lim="800000"/>
            <a:headEnd/>
            <a:tailEnd/>
          </a:ln>
        </p:spPr>
        <p:txBody>
          <a:bodyPr>
            <a:spAutoFit/>
          </a:bodyPr>
          <a:lstStyle/>
          <a:p>
            <a:pPr>
              <a:buFont typeface="Wingdings" pitchFamily="2" charset="2"/>
              <a:buChar char="v"/>
            </a:pPr>
            <a:r>
              <a:rPr lang="cs-CZ" sz="2400">
                <a:latin typeface="Calibri" pitchFamily="34" charset="0"/>
              </a:rPr>
              <a:t>Kyselina octová</a:t>
            </a:r>
            <a:br>
              <a:rPr lang="cs-CZ" sz="2400">
                <a:latin typeface="Calibri" pitchFamily="34" charset="0"/>
              </a:rPr>
            </a:br>
            <a:r>
              <a:rPr lang="cs-CZ" sz="2400" b="0">
                <a:latin typeface="Calibri" pitchFamily="34" charset="0"/>
              </a:rPr>
              <a:t>Páry kys. octové okamžitě ničí vajíčka a můry. Larva zvláště v kokonu, je odolnější a musí být vystavena parám déle. Z tohoto důvodu musí být plásty ošetřeny okamžitě po vyjmutí ze včelstev, než se vajíčka vyvinou do larev.</a:t>
            </a:r>
            <a:br>
              <a:rPr lang="cs-CZ" sz="2400" b="0">
                <a:latin typeface="Calibri" pitchFamily="34" charset="0"/>
              </a:rPr>
            </a:br>
            <a:endParaRPr lang="cs-CZ" sz="2400" b="0">
              <a:latin typeface="Calibri" pitchFamily="34" charset="0"/>
            </a:endParaRPr>
          </a:p>
          <a:p>
            <a:pPr>
              <a:buFont typeface="Wingdings" pitchFamily="2" charset="2"/>
              <a:buChar char="v"/>
            </a:pPr>
            <a:r>
              <a:rPr lang="cs-CZ" sz="2400">
                <a:latin typeface="Calibri" pitchFamily="34" charset="0"/>
              </a:rPr>
              <a:t>Kyselina mravenčí</a:t>
            </a:r>
            <a:br>
              <a:rPr lang="cs-CZ" sz="2400">
                <a:latin typeface="Calibri" pitchFamily="34" charset="0"/>
              </a:rPr>
            </a:br>
            <a:r>
              <a:rPr lang="cs-CZ" sz="2400" b="0">
                <a:latin typeface="Calibri" pitchFamily="34" charset="0"/>
              </a:rPr>
              <a:t>Profesionální včelaři v Evropě úspěšně používají KM proti zavíječi. Efekty jsou srovnatelné s kys. octovou.</a:t>
            </a:r>
          </a:p>
        </p:txBody>
      </p:sp>
      <p:sp>
        <p:nvSpPr>
          <p:cNvPr id="29699" name="Obdélník 5"/>
          <p:cNvSpPr>
            <a:spLocks noChangeArrowheads="1"/>
          </p:cNvSpPr>
          <p:nvPr/>
        </p:nvSpPr>
        <p:spPr bwMode="auto">
          <a:xfrm>
            <a:off x="0" y="4149725"/>
            <a:ext cx="9144000" cy="2308225"/>
          </a:xfrm>
          <a:prstGeom prst="rect">
            <a:avLst/>
          </a:prstGeom>
          <a:noFill/>
          <a:ln w="9525">
            <a:noFill/>
            <a:miter lim="800000"/>
            <a:headEnd/>
            <a:tailEnd/>
          </a:ln>
        </p:spPr>
        <p:txBody>
          <a:bodyPr>
            <a:spAutoFit/>
          </a:bodyPr>
          <a:lstStyle/>
          <a:p>
            <a:r>
              <a:rPr lang="cs-CZ" sz="2400">
                <a:latin typeface="Calibri" pitchFamily="34" charset="0"/>
              </a:rPr>
              <a:t>Technické metody</a:t>
            </a:r>
          </a:p>
          <a:p>
            <a:endParaRPr lang="cs-CZ" sz="2400">
              <a:latin typeface="Calibri" pitchFamily="34" charset="0"/>
            </a:endParaRPr>
          </a:p>
          <a:p>
            <a:pPr>
              <a:buFont typeface="Wingdings" pitchFamily="2" charset="2"/>
              <a:buChar char="v"/>
            </a:pPr>
            <a:r>
              <a:rPr lang="cs-CZ" sz="2400" b="0">
                <a:latin typeface="Calibri" pitchFamily="34" charset="0"/>
              </a:rPr>
              <a:t>Uložení v chladném, světlém a větraném místě</a:t>
            </a:r>
          </a:p>
          <a:p>
            <a:r>
              <a:rPr lang="cs-CZ" sz="2400" b="0">
                <a:latin typeface="Calibri" pitchFamily="34" charset="0"/>
              </a:rPr>
              <a:t>(motýli se bojí světla a průvanu)</a:t>
            </a:r>
          </a:p>
          <a:p>
            <a:pPr>
              <a:buFont typeface="Wingdings" pitchFamily="2" charset="2"/>
              <a:buChar char="v"/>
            </a:pPr>
            <a:r>
              <a:rPr lang="cs-CZ" sz="2400" b="0">
                <a:latin typeface="Calibri" pitchFamily="34" charset="0"/>
              </a:rPr>
              <a:t>Okamžitě tavit starý vosk</a:t>
            </a:r>
          </a:p>
          <a:p>
            <a:pPr>
              <a:buFont typeface="Wingdings" pitchFamily="2" charset="2"/>
              <a:buChar char="v"/>
            </a:pPr>
            <a:r>
              <a:rPr lang="cs-CZ" sz="2400" b="0">
                <a:latin typeface="Calibri" pitchFamily="34" charset="0"/>
              </a:rPr>
              <a:t>Chránit proti počasí, hlodavců a hmyzu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0" y="0"/>
            <a:ext cx="9144000" cy="866775"/>
          </a:xfrm>
        </p:spPr>
        <p:txBody>
          <a:bodyPr/>
          <a:lstStyle/>
          <a:p>
            <a:pPr eaLnBrk="1" hangingPunct="1"/>
            <a:r>
              <a:rPr lang="cs-CZ" b="1" smtClean="0"/>
              <a:t>1.PROHLÍDKY VČELSTEV</a:t>
            </a:r>
          </a:p>
        </p:txBody>
      </p:sp>
      <p:sp>
        <p:nvSpPr>
          <p:cNvPr id="3" name="Podnadpis 2"/>
          <p:cNvSpPr>
            <a:spLocks noGrp="1"/>
          </p:cNvSpPr>
          <p:nvPr>
            <p:ph type="subTitle" idx="1"/>
          </p:nvPr>
        </p:nvSpPr>
        <p:spPr>
          <a:xfrm>
            <a:off x="0" y="1268413"/>
            <a:ext cx="9144000" cy="5589587"/>
          </a:xfrm>
        </p:spPr>
        <p:txBody>
          <a:bodyPr rtlCol="0">
            <a:normAutofit/>
          </a:bodyPr>
          <a:lstStyle/>
          <a:p>
            <a:pPr marL="514350" indent="-514350" algn="l" eaLnBrk="1" fontAlgn="auto" hangingPunct="1">
              <a:spcAft>
                <a:spcPts val="0"/>
              </a:spcAft>
              <a:buFont typeface="Arial" pitchFamily="34" charset="0"/>
              <a:buNone/>
              <a:defRPr/>
            </a:pPr>
            <a:r>
              <a:rPr lang="cs-CZ" b="1" dirty="0" smtClean="0">
                <a:solidFill>
                  <a:schemeClr val="tx1"/>
                </a:solidFill>
              </a:rPr>
              <a:t>1.1. VÝZNAM, ZÁSADY A ZPŮSOB PRÁCE</a:t>
            </a:r>
          </a:p>
          <a:p>
            <a:pPr marL="514350" indent="-514350" algn="l" eaLnBrk="1" fontAlgn="auto" hangingPunct="1">
              <a:spcAft>
                <a:spcPts val="0"/>
              </a:spcAft>
              <a:buFont typeface="Arial" pitchFamily="34" charset="0"/>
              <a:buNone/>
              <a:defRPr/>
            </a:pPr>
            <a:r>
              <a:rPr lang="cs-CZ" b="1" dirty="0" smtClean="0">
                <a:solidFill>
                  <a:schemeClr val="tx1"/>
                </a:solidFill>
              </a:rPr>
              <a:t>1.2. VEDENÍ ZÁZNAMŮ</a:t>
            </a:r>
          </a:p>
          <a:p>
            <a:pPr marL="514350" indent="-514350" algn="l" eaLnBrk="1" fontAlgn="auto" hangingPunct="1">
              <a:spcAft>
                <a:spcPts val="0"/>
              </a:spcAft>
              <a:buFont typeface="Arial" pitchFamily="34" charset="0"/>
              <a:buNone/>
              <a:defRPr/>
            </a:pPr>
            <a:r>
              <a:rPr lang="cs-CZ" b="1" dirty="0" smtClean="0">
                <a:solidFill>
                  <a:schemeClr val="tx1"/>
                </a:solidFill>
              </a:rPr>
              <a:t>1.3. VČELAŘSKÁ EVIDENCE</a:t>
            </a:r>
          </a:p>
          <a:p>
            <a:pPr marL="514350" indent="-514350" algn="l" eaLnBrk="1" fontAlgn="auto" hangingPunct="1">
              <a:spcAft>
                <a:spcPts val="0"/>
              </a:spcAft>
              <a:buFont typeface="Arial" pitchFamily="34" charset="0"/>
              <a:buNone/>
              <a:defRPr/>
            </a:pPr>
            <a:r>
              <a:rPr lang="cs-CZ" b="1" dirty="0" smtClean="0">
                <a:solidFill>
                  <a:schemeClr val="tx1"/>
                </a:solidFill>
              </a:rPr>
              <a:t>1.4. SPRÁVNÉ CHOVÁNÍ A MANIPULACE SE VČELAMI</a:t>
            </a:r>
          </a:p>
          <a:p>
            <a:pPr marL="514350" indent="-514350" algn="l" eaLnBrk="1" fontAlgn="auto" hangingPunct="1">
              <a:spcAft>
                <a:spcPts val="0"/>
              </a:spcAft>
              <a:buFont typeface="Arial" pitchFamily="34" charset="0"/>
              <a:buNone/>
              <a:defRPr/>
            </a:pPr>
            <a:r>
              <a:rPr lang="cs-CZ" b="1" dirty="0" smtClean="0">
                <a:solidFill>
                  <a:schemeClr val="tx1"/>
                </a:solidFill>
              </a:rPr>
              <a:t>1.5. POUŽÍVÁNÍ PRACOVNÍCH A OCHRANNÝCH   </a:t>
            </a:r>
          </a:p>
          <a:p>
            <a:pPr marL="514350" indent="-514350" algn="l" eaLnBrk="1" fontAlgn="auto" hangingPunct="1">
              <a:spcAft>
                <a:spcPts val="0"/>
              </a:spcAft>
              <a:buFont typeface="Arial" pitchFamily="34" charset="0"/>
              <a:buNone/>
              <a:defRPr/>
            </a:pPr>
            <a:r>
              <a:rPr lang="cs-CZ" b="1" dirty="0" smtClean="0">
                <a:solidFill>
                  <a:schemeClr val="tx1"/>
                </a:solidFill>
              </a:rPr>
              <a:t>        POMŮCEK</a:t>
            </a:r>
          </a:p>
          <a:p>
            <a:pPr marL="514350" indent="-514350" algn="l" eaLnBrk="1" fontAlgn="auto" hangingPunct="1">
              <a:spcAft>
                <a:spcPts val="0"/>
              </a:spcAft>
              <a:buFont typeface="Arial" pitchFamily="34" charset="0"/>
              <a:buNone/>
              <a:defRPr/>
            </a:pPr>
            <a:r>
              <a:rPr lang="cs-CZ" b="1" dirty="0" smtClean="0">
                <a:solidFill>
                  <a:schemeClr val="tx1"/>
                </a:solidFill>
              </a:rPr>
              <a:t>1.6. ZÁSADY BOZP</a:t>
            </a:r>
          </a:p>
          <a:p>
            <a:pPr eaLnBrk="1" fontAlgn="auto" hangingPunct="1">
              <a:spcAft>
                <a:spcPts val="0"/>
              </a:spcAft>
              <a:buFont typeface="Wingdings" pitchFamily="2" charset="2"/>
              <a:buChar char="v"/>
              <a:defRPr/>
            </a:pPr>
            <a:endParaRPr lang="cs-CZ" b="1"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délník 4"/>
          <p:cNvSpPr>
            <a:spLocks noChangeArrowheads="1"/>
          </p:cNvSpPr>
          <p:nvPr/>
        </p:nvSpPr>
        <p:spPr bwMode="auto">
          <a:xfrm>
            <a:off x="0" y="0"/>
            <a:ext cx="9144000" cy="4524375"/>
          </a:xfrm>
          <a:prstGeom prst="rect">
            <a:avLst/>
          </a:prstGeom>
          <a:noFill/>
          <a:ln w="9525">
            <a:noFill/>
            <a:miter lim="800000"/>
            <a:headEnd/>
            <a:tailEnd/>
          </a:ln>
        </p:spPr>
        <p:txBody>
          <a:bodyPr>
            <a:spAutoFit/>
          </a:bodyPr>
          <a:lstStyle/>
          <a:p>
            <a:r>
              <a:rPr lang="cs-CZ" sz="2400">
                <a:latin typeface="Calibri" pitchFamily="34" charset="0"/>
              </a:rPr>
              <a:t>Fyzická - </a:t>
            </a:r>
            <a:r>
              <a:rPr lang="cs-CZ" sz="2400" b="0">
                <a:latin typeface="Calibri" pitchFamily="34" charset="0"/>
              </a:rPr>
              <a:t>chladné skladování</a:t>
            </a:r>
          </a:p>
          <a:p>
            <a:endParaRPr lang="cs-CZ" sz="2400" b="0">
              <a:latin typeface="Calibri" pitchFamily="34" charset="0"/>
            </a:endParaRPr>
          </a:p>
          <a:p>
            <a:pPr>
              <a:buFont typeface="Wingdings" pitchFamily="2" charset="2"/>
              <a:buChar char="v"/>
            </a:pPr>
            <a:r>
              <a:rPr lang="cs-CZ" sz="2400" b="0">
                <a:latin typeface="Calibri" pitchFamily="34" charset="0"/>
              </a:rPr>
              <a:t>ošetření mrazem</a:t>
            </a:r>
          </a:p>
          <a:p>
            <a:r>
              <a:rPr lang="pl-PL" sz="2400" b="0">
                <a:latin typeface="Calibri" pitchFamily="34" charset="0"/>
              </a:rPr>
              <a:t>(2 hodiny -15ºC nebo 3 hodiny na -12C nebo 4.5 hodiny na -7ºC)</a:t>
            </a:r>
          </a:p>
          <a:p>
            <a:endParaRPr lang="cs-CZ" sz="2400" b="0">
              <a:latin typeface="Calibri" pitchFamily="34" charset="0"/>
            </a:endParaRPr>
          </a:p>
          <a:p>
            <a:pPr>
              <a:buFont typeface="Wingdings" pitchFamily="2" charset="2"/>
              <a:buChar char="v"/>
            </a:pPr>
            <a:r>
              <a:rPr lang="cs-CZ" sz="2400" b="0">
                <a:latin typeface="Calibri" pitchFamily="34" charset="0"/>
              </a:rPr>
              <a:t>ošetření teplem</a:t>
            </a:r>
          </a:p>
          <a:p>
            <a:r>
              <a:rPr lang="cs-CZ" sz="2400" b="0">
                <a:latin typeface="Calibri" pitchFamily="34" charset="0"/>
              </a:rPr>
              <a:t>(80 minut na 46ºC nebo 40 minut na 49ºC)</a:t>
            </a:r>
            <a:br>
              <a:rPr lang="cs-CZ" sz="2400" b="0">
                <a:latin typeface="Calibri" pitchFamily="34" charset="0"/>
              </a:rPr>
            </a:br>
            <a:r>
              <a:rPr lang="cs-CZ" sz="2400" b="0">
                <a:latin typeface="Calibri" pitchFamily="34" charset="0"/>
              </a:rPr>
              <a:t>- dobrá cirkulace vzduchu</a:t>
            </a:r>
            <a:br>
              <a:rPr lang="cs-CZ" sz="2400" b="0">
                <a:latin typeface="Calibri" pitchFamily="34" charset="0"/>
              </a:rPr>
            </a:br>
            <a:r>
              <a:rPr lang="cs-CZ" sz="2400" b="0">
                <a:latin typeface="Calibri" pitchFamily="34" charset="0"/>
              </a:rPr>
              <a:t>- přesné řízení teploty</a:t>
            </a:r>
          </a:p>
          <a:p>
            <a:endParaRPr lang="cs-CZ" sz="2400" b="0">
              <a:latin typeface="Calibri" pitchFamily="34" charset="0"/>
            </a:endParaRPr>
          </a:p>
          <a:p>
            <a:endParaRPr lang="cs-CZ" sz="2400">
              <a:latin typeface="Calibri" pitchFamily="34" charset="0"/>
            </a:endParaRPr>
          </a:p>
          <a:p>
            <a:endParaRPr lang="cs-CZ" sz="2400" b="0">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délník 2"/>
          <p:cNvSpPr>
            <a:spLocks noChangeArrowheads="1"/>
          </p:cNvSpPr>
          <p:nvPr/>
        </p:nvSpPr>
        <p:spPr bwMode="auto">
          <a:xfrm>
            <a:off x="0" y="0"/>
            <a:ext cx="9144000" cy="1200150"/>
          </a:xfrm>
          <a:prstGeom prst="rect">
            <a:avLst/>
          </a:prstGeom>
          <a:noFill/>
          <a:ln w="9525">
            <a:noFill/>
            <a:miter lim="800000"/>
            <a:headEnd/>
            <a:tailEnd/>
          </a:ln>
        </p:spPr>
        <p:txBody>
          <a:bodyPr>
            <a:spAutoFit/>
          </a:bodyPr>
          <a:lstStyle/>
          <a:p>
            <a:pPr>
              <a:buFont typeface="Wingdings" pitchFamily="2" charset="2"/>
              <a:buChar char="v"/>
            </a:pPr>
            <a:endParaRPr lang="cs-CZ" sz="2400" b="0">
              <a:latin typeface="Calibri" pitchFamily="34" charset="0"/>
            </a:endParaRPr>
          </a:p>
          <a:p>
            <a:pPr>
              <a:buFont typeface="Wingdings" pitchFamily="2" charset="2"/>
              <a:buChar char="v"/>
            </a:pPr>
            <a:endParaRPr lang="cs-CZ" sz="2400" b="0">
              <a:latin typeface="Calibri" pitchFamily="34" charset="0"/>
            </a:endParaRPr>
          </a:p>
          <a:p>
            <a:pPr>
              <a:buFont typeface="Wingdings" pitchFamily="2" charset="2"/>
              <a:buChar char="v"/>
            </a:pPr>
            <a:endParaRPr lang="cs-CZ" sz="2400" b="0">
              <a:latin typeface="Calibri" pitchFamily="34" charset="0"/>
            </a:endParaRPr>
          </a:p>
        </p:txBody>
      </p:sp>
      <p:pic>
        <p:nvPicPr>
          <p:cNvPr id="33795" name="Picture 2"/>
          <p:cNvPicPr>
            <a:picLocks noChangeAspect="1" noChangeArrowheads="1"/>
          </p:cNvPicPr>
          <p:nvPr/>
        </p:nvPicPr>
        <p:blipFill>
          <a:blip r:embed="rId2" cstate="print"/>
          <a:srcRect/>
          <a:stretch>
            <a:fillRect/>
          </a:stretch>
        </p:blipFill>
        <p:spPr bwMode="auto">
          <a:xfrm>
            <a:off x="7938" y="0"/>
            <a:ext cx="9128125"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0" y="0"/>
            <a:ext cx="9196388"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9525" y="908050"/>
            <a:ext cx="9163050" cy="50419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cstate="print"/>
          <a:srcRect/>
          <a:stretch>
            <a:fillRect/>
          </a:stretch>
        </p:blipFill>
        <p:spPr bwMode="auto">
          <a:xfrm>
            <a:off x="65088" y="0"/>
            <a:ext cx="9078912" cy="67421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ctrTitle"/>
          </p:nvPr>
        </p:nvSpPr>
        <p:spPr>
          <a:xfrm>
            <a:off x="0" y="0"/>
            <a:ext cx="9144000" cy="866775"/>
          </a:xfrm>
        </p:spPr>
        <p:txBody>
          <a:bodyPr/>
          <a:lstStyle/>
          <a:p>
            <a:pPr eaLnBrk="1" hangingPunct="1"/>
            <a:r>
              <a:rPr lang="cs-CZ" b="1" smtClean="0"/>
              <a:t>2. VČELAŘSKÝ ROK</a:t>
            </a:r>
          </a:p>
        </p:txBody>
      </p:sp>
      <p:sp>
        <p:nvSpPr>
          <p:cNvPr id="3" name="Podnadpis 2"/>
          <p:cNvSpPr>
            <a:spLocks noGrp="1"/>
          </p:cNvSpPr>
          <p:nvPr>
            <p:ph type="subTitle" idx="1"/>
          </p:nvPr>
        </p:nvSpPr>
        <p:spPr>
          <a:xfrm>
            <a:off x="0" y="1125538"/>
            <a:ext cx="9144000" cy="1295400"/>
          </a:xfrm>
        </p:spPr>
        <p:txBody>
          <a:bodyPr rtlCol="0">
            <a:normAutofit/>
          </a:bodyPr>
          <a:lstStyle/>
          <a:p>
            <a:pPr marL="514350" indent="-514350" algn="l" eaLnBrk="1" fontAlgn="auto" hangingPunct="1">
              <a:spcAft>
                <a:spcPts val="0"/>
              </a:spcAft>
              <a:buFont typeface="Arial" pitchFamily="34" charset="0"/>
              <a:buNone/>
              <a:defRPr/>
            </a:pPr>
            <a:r>
              <a:rPr lang="cs-CZ" b="1" dirty="0" smtClean="0">
                <a:solidFill>
                  <a:schemeClr val="tx1"/>
                </a:solidFill>
              </a:rPr>
              <a:t>2.1. FENOLOGICKÉ ROZDĚLENÍ VČELAŘSKÉHO ROKU </a:t>
            </a:r>
          </a:p>
          <a:p>
            <a:pPr algn="l" eaLnBrk="1" fontAlgn="auto" hangingPunct="1">
              <a:spcAft>
                <a:spcPts val="0"/>
              </a:spcAft>
              <a:buFont typeface="Arial" pitchFamily="34" charset="0"/>
              <a:buNone/>
              <a:defRPr/>
            </a:pPr>
            <a:r>
              <a:rPr lang="cs-CZ" b="1" dirty="0" smtClean="0">
                <a:solidFill>
                  <a:schemeClr val="tx1"/>
                </a:solidFill>
              </a:rPr>
              <a:t>2.2.ROZDĚLENÍ Z HLEDISKA PROVOZU</a:t>
            </a:r>
            <a:endParaRPr lang="cs-CZ" b="1"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0" y="0"/>
            <a:ext cx="9070975"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0" y="0"/>
            <a:ext cx="9212263"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763713" y="152400"/>
            <a:ext cx="5761037" cy="67214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4763" y="0"/>
            <a:ext cx="9139237" cy="68627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0" y="-4763"/>
            <a:ext cx="9144000" cy="686752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2" cstate="print"/>
          <a:srcRect/>
          <a:stretch>
            <a:fillRect/>
          </a:stretch>
        </p:blipFill>
        <p:spPr bwMode="auto">
          <a:xfrm>
            <a:off x="-19050" y="-14288"/>
            <a:ext cx="9163050" cy="687228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ctrTitle"/>
          </p:nvPr>
        </p:nvSpPr>
        <p:spPr>
          <a:xfrm>
            <a:off x="0" y="0"/>
            <a:ext cx="9144000" cy="866775"/>
          </a:xfrm>
        </p:spPr>
        <p:txBody>
          <a:bodyPr/>
          <a:lstStyle/>
          <a:p>
            <a:pPr eaLnBrk="1" hangingPunct="1"/>
            <a:r>
              <a:rPr lang="cs-CZ" b="1" smtClean="0"/>
              <a:t>4.VČELAŘSKÝ PODZIM</a:t>
            </a:r>
          </a:p>
        </p:txBody>
      </p:sp>
      <p:sp>
        <p:nvSpPr>
          <p:cNvPr id="3" name="Podnadpis 2"/>
          <p:cNvSpPr>
            <a:spLocks noGrp="1"/>
          </p:cNvSpPr>
          <p:nvPr>
            <p:ph type="subTitle" idx="1"/>
          </p:nvPr>
        </p:nvSpPr>
        <p:spPr>
          <a:xfrm>
            <a:off x="0" y="836613"/>
            <a:ext cx="9144000" cy="792162"/>
          </a:xfrm>
        </p:spPr>
        <p:txBody>
          <a:bodyPr rtlCol="0">
            <a:normAutofit lnSpcReduction="10000"/>
          </a:bodyPr>
          <a:lstStyle/>
          <a:p>
            <a:pPr algn="l" eaLnBrk="1" fontAlgn="auto" hangingPunct="1">
              <a:spcAft>
                <a:spcPts val="0"/>
              </a:spcAft>
              <a:buFont typeface="Arial" pitchFamily="34" charset="0"/>
              <a:buNone/>
              <a:defRPr/>
            </a:pPr>
            <a:r>
              <a:rPr lang="cs-CZ" sz="2400" b="1" dirty="0" smtClean="0">
                <a:solidFill>
                  <a:schemeClr val="tx1"/>
                </a:solidFill>
              </a:rPr>
              <a:t>(CHARAKTERISTIKA, KONTROLNÍ PROHLÍDKA, LÉČENÍ, OCHRANA PŘED ŠKŮDCI)</a:t>
            </a:r>
          </a:p>
          <a:p>
            <a:pPr algn="l" eaLnBrk="1" fontAlgn="auto" hangingPunct="1">
              <a:spcAft>
                <a:spcPts val="0"/>
              </a:spcAft>
              <a:buFont typeface="Arial" pitchFamily="34" charset="0"/>
              <a:buNone/>
              <a:defRPr/>
            </a:pPr>
            <a:endParaRPr lang="cs-CZ" sz="2400" b="1" dirty="0" smtClean="0">
              <a:solidFill>
                <a:schemeClr val="tx1"/>
              </a:solidFill>
            </a:endParaRPr>
          </a:p>
          <a:p>
            <a:pPr algn="l" eaLnBrk="1" fontAlgn="auto" hangingPunct="1">
              <a:spcAft>
                <a:spcPts val="0"/>
              </a:spcAft>
              <a:buFont typeface="Wingdings" pitchFamily="2" charset="2"/>
              <a:buChar char="v"/>
              <a:defRPr/>
            </a:pPr>
            <a:endParaRPr lang="cs-CZ" sz="2400" b="1" dirty="0">
              <a:solidFill>
                <a:schemeClr val="tx1"/>
              </a:solidFill>
            </a:endParaRPr>
          </a:p>
        </p:txBody>
      </p:sp>
      <p:sp>
        <p:nvSpPr>
          <p:cNvPr id="49156" name="Obdélník 3"/>
          <p:cNvSpPr>
            <a:spLocks noChangeArrowheads="1"/>
          </p:cNvSpPr>
          <p:nvPr/>
        </p:nvSpPr>
        <p:spPr bwMode="auto">
          <a:xfrm>
            <a:off x="0" y="1700213"/>
            <a:ext cx="9144000" cy="5264150"/>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z  pohledu fenologie nastává období vegetačního klidu</a:t>
            </a:r>
          </a:p>
          <a:p>
            <a:pPr>
              <a:buFont typeface="Wingdings" pitchFamily="2" charset="2"/>
              <a:buChar char="v"/>
            </a:pPr>
            <a:r>
              <a:rPr lang="cs-CZ" sz="2400" b="0">
                <a:latin typeface="Calibri" pitchFamily="34" charset="0"/>
              </a:rPr>
              <a:t>prvním předpokladem dobrého přezimování včelstva je zajistit dostatečné větrání úlu-prostorné česno a třeba i použití oček</a:t>
            </a:r>
          </a:p>
          <a:p>
            <a:pPr>
              <a:buFont typeface="Wingdings" pitchFamily="2" charset="2"/>
              <a:buChar char="v"/>
            </a:pPr>
            <a:r>
              <a:rPr lang="cs-CZ" sz="2400" b="0">
                <a:latin typeface="Calibri" pitchFamily="34" charset="0"/>
              </a:rPr>
              <a:t>včelstva vzdušně zimovaná (např. zasíťované dno úlu, plně otevřené česno a očka) vždy lépe přezimují (kondice a zdravotní stav) a na jaře mají výborný rozvoj</a:t>
            </a:r>
          </a:p>
          <a:p>
            <a:pPr>
              <a:buFont typeface="Wingdings" pitchFamily="2" charset="2"/>
              <a:buChar char="v"/>
            </a:pPr>
            <a:r>
              <a:rPr lang="cs-CZ" sz="2400" b="0">
                <a:latin typeface="Calibri" pitchFamily="34" charset="0"/>
              </a:rPr>
              <a:t>ochranu česna před hlodavci nemusíme řešit jeho zúžením, ale speciálními  zimními česnovými vložkami, které musí být natolik volné, aby včelám nezabraňovaly při zimních proletech</a:t>
            </a:r>
          </a:p>
          <a:p>
            <a:pPr>
              <a:buFont typeface="Wingdings" pitchFamily="2" charset="2"/>
              <a:buChar char="v"/>
            </a:pPr>
            <a:r>
              <a:rPr lang="cs-CZ" sz="2400">
                <a:latin typeface="Calibri" pitchFamily="34" charset="0"/>
              </a:rPr>
              <a:t>provádíme podzimní prohlídku-z</a:t>
            </a:r>
            <a:r>
              <a:rPr lang="cs-CZ" sz="2400" b="0">
                <a:latin typeface="Calibri" pitchFamily="34" charset="0"/>
              </a:rPr>
              <a:t>jišťujeme přítomnost matky, plodu, odhadneme množství zásob a sílu včelstva (podle obsednutých plástů). </a:t>
            </a:r>
          </a:p>
          <a:p>
            <a:pPr>
              <a:buFont typeface="Wingdings" pitchFamily="2" charset="2"/>
              <a:buChar char="v"/>
            </a:pPr>
            <a:endParaRPr lang="cs-CZ" sz="2400" b="0">
              <a:latin typeface="Calibri" pitchFamily="34" charset="0"/>
            </a:endParaRPr>
          </a:p>
          <a:p>
            <a:pPr>
              <a:buFont typeface="Wingdings" pitchFamily="2" charset="2"/>
              <a:buChar char="v"/>
            </a:pPr>
            <a:endParaRPr lang="cs-CZ" sz="2400" b="0">
              <a:latin typeface="Calibri" pitchFamily="34" charset="0"/>
            </a:endParaRPr>
          </a:p>
          <a:p>
            <a:pPr>
              <a:buFont typeface="Wingdings" pitchFamily="2" charset="2"/>
              <a:buChar char="v"/>
            </a:pPr>
            <a:endParaRPr lang="cs-CZ" sz="2400" b="0">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0"/>
            <a:ext cx="9144000" cy="55435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ctrTitle"/>
          </p:nvPr>
        </p:nvSpPr>
        <p:spPr>
          <a:xfrm>
            <a:off x="0" y="0"/>
            <a:ext cx="9144000" cy="866775"/>
          </a:xfrm>
        </p:spPr>
        <p:txBody>
          <a:bodyPr/>
          <a:lstStyle/>
          <a:p>
            <a:pPr eaLnBrk="1" hangingPunct="1"/>
            <a:r>
              <a:rPr lang="cs-CZ" b="1" smtClean="0"/>
              <a:t>3. VČELAŘSKÉ PODLETÍ </a:t>
            </a:r>
          </a:p>
        </p:txBody>
      </p:sp>
      <p:sp>
        <p:nvSpPr>
          <p:cNvPr id="5123" name="Podnadpis 2"/>
          <p:cNvSpPr>
            <a:spLocks noGrp="1"/>
          </p:cNvSpPr>
          <p:nvPr>
            <p:ph type="subTitle" idx="1"/>
          </p:nvPr>
        </p:nvSpPr>
        <p:spPr>
          <a:xfrm>
            <a:off x="0" y="1484313"/>
            <a:ext cx="9144000" cy="5373687"/>
          </a:xfrm>
        </p:spPr>
        <p:txBody>
          <a:bodyPr/>
          <a:lstStyle/>
          <a:p>
            <a:pPr algn="l" eaLnBrk="1" hangingPunct="1">
              <a:buFont typeface="Wingdings" pitchFamily="2" charset="2"/>
              <a:buChar char="v"/>
            </a:pPr>
            <a:r>
              <a:rPr lang="cs-CZ" b="1" smtClean="0">
                <a:solidFill>
                  <a:schemeClr val="tx1"/>
                </a:solidFill>
              </a:rPr>
              <a:t>CHARAKTERISTIKA </a:t>
            </a:r>
          </a:p>
          <a:p>
            <a:pPr algn="l" eaLnBrk="1" hangingPunct="1">
              <a:buFont typeface="Wingdings" pitchFamily="2" charset="2"/>
              <a:buChar char="v"/>
            </a:pPr>
            <a:r>
              <a:rPr lang="cs-CZ" b="1" smtClean="0">
                <a:solidFill>
                  <a:schemeClr val="tx1"/>
                </a:solidFill>
              </a:rPr>
              <a:t>UDRŽENÍ PLODOVÁNÍ </a:t>
            </a:r>
          </a:p>
          <a:p>
            <a:pPr algn="l" eaLnBrk="1" hangingPunct="1">
              <a:buFont typeface="Wingdings" pitchFamily="2" charset="2"/>
              <a:buChar char="v"/>
            </a:pPr>
            <a:r>
              <a:rPr lang="cs-CZ" b="1" smtClean="0">
                <a:solidFill>
                  <a:schemeClr val="tx1"/>
                </a:solidFill>
              </a:rPr>
              <a:t>ZABRÁNĚNÍ LOUPEŽI</a:t>
            </a:r>
          </a:p>
          <a:p>
            <a:pPr algn="l" eaLnBrk="1" hangingPunct="1">
              <a:buFont typeface="Wingdings" pitchFamily="2" charset="2"/>
              <a:buChar char="v"/>
            </a:pPr>
            <a:r>
              <a:rPr lang="cs-CZ" b="1" smtClean="0">
                <a:solidFill>
                  <a:schemeClr val="tx1"/>
                </a:solidFill>
              </a:rPr>
              <a:t>DOPLNĚNÍ ZÁSOB</a:t>
            </a:r>
          </a:p>
          <a:p>
            <a:pPr algn="l" eaLnBrk="1" hangingPunct="1">
              <a:buFont typeface="Wingdings" pitchFamily="2" charset="2"/>
              <a:buChar char="v"/>
            </a:pPr>
            <a:r>
              <a:rPr lang="cs-CZ" b="1" smtClean="0">
                <a:solidFill>
                  <a:schemeClr val="tx1"/>
                </a:solidFill>
              </a:rPr>
              <a:t>TŘÍDĚNÍ, SKLADOVÁNÍ A OCHRANA SOUŠÍ</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ctrTitle"/>
          </p:nvPr>
        </p:nvSpPr>
        <p:spPr>
          <a:xfrm>
            <a:off x="0" y="0"/>
            <a:ext cx="9144000" cy="765175"/>
          </a:xfrm>
        </p:spPr>
        <p:txBody>
          <a:bodyPr/>
          <a:lstStyle/>
          <a:p>
            <a:pPr eaLnBrk="1" hangingPunct="1"/>
            <a:r>
              <a:rPr lang="cs-CZ" b="1" smtClean="0"/>
              <a:t>5.VČELAŘSKÁ ZIMA</a:t>
            </a:r>
          </a:p>
        </p:txBody>
      </p:sp>
      <p:sp>
        <p:nvSpPr>
          <p:cNvPr id="51203" name="Podnadpis 2"/>
          <p:cNvSpPr>
            <a:spLocks noGrp="1"/>
          </p:cNvSpPr>
          <p:nvPr>
            <p:ph type="subTitle" idx="1"/>
          </p:nvPr>
        </p:nvSpPr>
        <p:spPr>
          <a:xfrm>
            <a:off x="0" y="549275"/>
            <a:ext cx="9144000" cy="1223963"/>
          </a:xfrm>
        </p:spPr>
        <p:txBody>
          <a:bodyPr/>
          <a:lstStyle/>
          <a:p>
            <a:pPr algn="l" eaLnBrk="1" hangingPunct="1"/>
            <a:r>
              <a:rPr lang="cs-CZ" sz="2400" b="1" smtClean="0">
                <a:solidFill>
                  <a:schemeClr val="tx1"/>
                </a:solidFill>
              </a:rPr>
              <a:t>(CHARAKTERISTIKA,  ZIMNÍ CHUMÁČ, KONTROLA ODPOSLECHEM, KONTROLA PODLOŽEK, RÁMKY-DRÁTKOVÁNÍ, ZATAVOVÁNÍ MEZISTĚN, VYHODNOCOVÁNÍ ZÁZNAMŮ)</a:t>
            </a:r>
          </a:p>
          <a:p>
            <a:pPr algn="l" eaLnBrk="1" hangingPunct="1"/>
            <a:endParaRPr lang="cs-CZ" sz="2400" b="1" smtClean="0">
              <a:solidFill>
                <a:schemeClr val="tx1"/>
              </a:solidFill>
            </a:endParaRPr>
          </a:p>
        </p:txBody>
      </p:sp>
      <p:sp>
        <p:nvSpPr>
          <p:cNvPr id="51204" name="Obdélník 3"/>
          <p:cNvSpPr>
            <a:spLocks noChangeArrowheads="1"/>
          </p:cNvSpPr>
          <p:nvPr/>
        </p:nvSpPr>
        <p:spPr bwMode="auto">
          <a:xfrm>
            <a:off x="0" y="1773238"/>
            <a:ext cx="9144000" cy="5262562"/>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ukončením plodování a shlukováním dělnic do zimního chumáče (hroznu) začíná zimování včelstev (tzv. klid) </a:t>
            </a:r>
          </a:p>
          <a:p>
            <a:pPr>
              <a:buFont typeface="Wingdings" pitchFamily="2" charset="2"/>
              <a:buChar char="v"/>
            </a:pPr>
            <a:r>
              <a:rPr lang="cs-CZ" sz="2400" b="0">
                <a:latin typeface="Calibri" pitchFamily="34" charset="0"/>
              </a:rPr>
              <a:t>ani za nejtužší zimy včelstvo neuhyne chladem, pokud uhyne, tak hladem (obvykle je to způsobeno nevhodným uspořádáním zimního sediska a nebo nevhodnou stavbou rámků (teplá stavba) v kombinaci s polohou česna uprostřed přední stěny)</a:t>
            </a:r>
          </a:p>
          <a:p>
            <a:pPr>
              <a:buFont typeface="Wingdings" pitchFamily="2" charset="2"/>
              <a:buChar char="v"/>
            </a:pPr>
            <a:r>
              <a:rPr lang="cs-CZ" sz="2400" b="0">
                <a:latin typeface="Calibri" pitchFamily="34" charset="0"/>
              </a:rPr>
              <a:t>předpokladem dobrého přezimování včelstva je zajistit dostatečné větrání úlu, což vyžaduje prostorné česno a třeba i použití oček</a:t>
            </a:r>
          </a:p>
          <a:p>
            <a:pPr>
              <a:buFont typeface="Wingdings" pitchFamily="2" charset="2"/>
              <a:buChar char="v"/>
            </a:pPr>
            <a:r>
              <a:rPr lang="cs-CZ" sz="2400" b="0">
                <a:latin typeface="Calibri" pitchFamily="34" charset="0"/>
              </a:rPr>
              <a:t>včelstva vzdušně zimovaná ( zasíťované dno úlu, plně otevřené česno a očka) vždy lépe přezimují (kondice a zdravotní stav) a na jaře mají výborný rozvoj</a:t>
            </a:r>
          </a:p>
          <a:p>
            <a:pPr>
              <a:buFont typeface="Wingdings" pitchFamily="2" charset="2"/>
              <a:buChar char="v"/>
            </a:pPr>
            <a:r>
              <a:rPr lang="cs-CZ" sz="2400" b="0">
                <a:latin typeface="Calibri" pitchFamily="34" charset="0"/>
              </a:rPr>
              <a:t>česna před hlodavci chráníme zimními česnovými  vložkami, které ale nesmí zabraňovat včelám v zimních proletech. </a:t>
            </a:r>
          </a:p>
          <a:p>
            <a:pPr>
              <a:buFont typeface="Wingdings" pitchFamily="2" charset="2"/>
              <a:buChar char="v"/>
            </a:pPr>
            <a:endParaRPr lang="cs-CZ" sz="2400" b="0">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bdélník 1"/>
          <p:cNvSpPr>
            <a:spLocks noChangeArrowheads="1"/>
          </p:cNvSpPr>
          <p:nvPr/>
        </p:nvSpPr>
        <p:spPr bwMode="auto">
          <a:xfrm>
            <a:off x="0" y="0"/>
            <a:ext cx="9144000" cy="6740525"/>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Při dvouprostorovém zimování v tradičních úlech se může stát, kdy včelař hlavní česno příliš zúží ve snaze chránit včelstvo před přílivem studeného vzduchu. Včely se stáhnou dolů k česnu. Trvá-li ochlazení několik týdnů, včely spotřebují zásoby v dolním nástavku a uhynou hladem.</a:t>
            </a:r>
          </a:p>
          <a:p>
            <a:pPr>
              <a:buFont typeface="Wingdings" pitchFamily="2" charset="2"/>
              <a:buChar char="v"/>
            </a:pPr>
            <a:r>
              <a:rPr lang="cs-CZ" sz="2400" b="0">
                <a:latin typeface="Calibri" pitchFamily="34" charset="0"/>
              </a:rPr>
              <a:t>Otevřené očko v horním nástavku přivádí včelstvu dostatek vzduchu a i při silném ochlazení zůstává včelstvo sedět v horním nástavku na zásobách a nemůže tudíž vyhladovět.</a:t>
            </a:r>
          </a:p>
          <a:p>
            <a:pPr>
              <a:buFont typeface="Wingdings" pitchFamily="2" charset="2"/>
              <a:buChar char="v"/>
            </a:pPr>
            <a:r>
              <a:rPr lang="cs-CZ" sz="2400" b="0">
                <a:latin typeface="Calibri" pitchFamily="34" charset="0"/>
              </a:rPr>
              <a:t>Očka rovněž umožňují prolety při krátkých oblevách během zimy, protože v úlech se dvěma otvory se vzduch vyměňuje rychleji a včely mohou v případě potřeby reagovat na krátkodobé oteplení okamžitě</a:t>
            </a:r>
          </a:p>
          <a:p>
            <a:r>
              <a:rPr lang="cs-CZ" sz="2400">
                <a:latin typeface="Calibri" pitchFamily="34" charset="0"/>
              </a:rPr>
              <a:t>Kontrola zimování pohledem na česno a podložku: </a:t>
            </a:r>
          </a:p>
          <a:p>
            <a:pPr>
              <a:buFont typeface="Wingdings" pitchFamily="2" charset="2"/>
              <a:buChar char="v"/>
            </a:pPr>
            <a:r>
              <a:rPr lang="cs-CZ" sz="2400" b="0">
                <a:latin typeface="Calibri" pitchFamily="34" charset="0"/>
              </a:rPr>
              <a:t>velké množství mrtvolek, které se opakovaně nadměrně hromadí v česně a nebo na letáku, může signalizovat silné invazní onemocnění. V poslední době to může být především varroáza.</a:t>
            </a:r>
          </a:p>
          <a:p>
            <a:pPr>
              <a:buFont typeface="Wingdings" pitchFamily="2" charset="2"/>
              <a:buChar char="v"/>
            </a:pPr>
            <a:r>
              <a:rPr lang="cs-CZ" sz="2400" b="0">
                <a:latin typeface="Calibri" pitchFamily="34" charset="0"/>
              </a:rPr>
              <a:t>1 - 2 hrsti mrtvých včel na dně úlu patří k normálnímu fyziologickému stavu dobře zimujícího včelstva. </a:t>
            </a:r>
            <a:endParaRPr lang="cs-CZ" sz="2400">
              <a:latin typeface="Calibri" pitchFamily="34" charset="0"/>
            </a:endParaRPr>
          </a:p>
          <a:p>
            <a:pPr>
              <a:buFont typeface="Wingdings" pitchFamily="2" charset="2"/>
              <a:buChar char="v"/>
            </a:pPr>
            <a:endParaRPr lang="cs-CZ" sz="2400" b="0">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2" cstate="print"/>
          <a:srcRect/>
          <a:stretch>
            <a:fillRect/>
          </a:stretch>
        </p:blipFill>
        <p:spPr bwMode="auto">
          <a:xfrm>
            <a:off x="468313" y="0"/>
            <a:ext cx="8066087" cy="6543675"/>
          </a:xfrm>
          <a:prstGeom prst="rect">
            <a:avLst/>
          </a:prstGeom>
          <a:noFill/>
          <a:ln w="9525">
            <a:noFill/>
            <a:miter lim="800000"/>
            <a:headEnd/>
            <a:tailEnd/>
          </a:ln>
        </p:spPr>
      </p:pic>
      <p:pic>
        <p:nvPicPr>
          <p:cNvPr id="53251" name="Picture 6"/>
          <p:cNvPicPr>
            <a:picLocks noChangeAspect="1" noChangeArrowheads="1"/>
          </p:cNvPicPr>
          <p:nvPr/>
        </p:nvPicPr>
        <p:blipFill>
          <a:blip r:embed="rId3" cstate="print"/>
          <a:srcRect/>
          <a:stretch>
            <a:fillRect/>
          </a:stretch>
        </p:blipFill>
        <p:spPr bwMode="auto">
          <a:xfrm>
            <a:off x="1692275" y="6467475"/>
            <a:ext cx="5048250" cy="3905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bdélník 2"/>
          <p:cNvSpPr>
            <a:spLocks noChangeArrowheads="1"/>
          </p:cNvSpPr>
          <p:nvPr/>
        </p:nvSpPr>
        <p:spPr bwMode="auto">
          <a:xfrm>
            <a:off x="0" y="0"/>
            <a:ext cx="9144000" cy="6740525"/>
          </a:xfrm>
          <a:prstGeom prst="rect">
            <a:avLst/>
          </a:prstGeom>
          <a:noFill/>
          <a:ln w="9525">
            <a:noFill/>
            <a:miter lim="800000"/>
            <a:headEnd/>
            <a:tailEnd/>
          </a:ln>
        </p:spPr>
        <p:txBody>
          <a:bodyPr>
            <a:spAutoFit/>
          </a:bodyPr>
          <a:lstStyle/>
          <a:p>
            <a:pPr>
              <a:buFont typeface="Wingdings" pitchFamily="2" charset="2"/>
              <a:buChar char="v"/>
            </a:pPr>
            <a:r>
              <a:rPr lang="cs-CZ" sz="2400" b="0">
                <a:latin typeface="Calibri" pitchFamily="34" charset="0"/>
              </a:rPr>
              <a:t>Výkaly na letáku mohou znamenat nosematózu, ale i z různých příčin vyvolaných nenakažlivým průjmem včel, tzv. úplavicí. Je třeba prověřit vyšetřením. </a:t>
            </a:r>
          </a:p>
          <a:p>
            <a:pPr>
              <a:buFont typeface="Wingdings" pitchFamily="2" charset="2"/>
              <a:buChar char="v"/>
            </a:pPr>
            <a:r>
              <a:rPr lang="cs-CZ" sz="2400" b="0">
                <a:latin typeface="Calibri" pitchFamily="34" charset="0"/>
              </a:rPr>
              <a:t>Výskyt trubců mezi mrtvolkami včel může signalizovat ztrátu matky </a:t>
            </a:r>
          </a:p>
          <a:p>
            <a:pPr>
              <a:buFont typeface="Wingdings" pitchFamily="2" charset="2"/>
              <a:buChar char="v"/>
            </a:pPr>
            <a:r>
              <a:rPr lang="cs-CZ" sz="2400" b="0">
                <a:latin typeface="Calibri" pitchFamily="34" charset="0"/>
              </a:rPr>
              <a:t>Drobné krystalky cukru na letáku signalizují zkrystalizování zásob. </a:t>
            </a:r>
          </a:p>
          <a:p>
            <a:pPr>
              <a:buFont typeface="Wingdings" pitchFamily="2" charset="2"/>
              <a:buChar char="v"/>
            </a:pPr>
            <a:r>
              <a:rPr lang="cs-CZ" sz="2400" b="0">
                <a:latin typeface="Calibri" pitchFamily="34" charset="0"/>
              </a:rPr>
              <a:t>Vytékající pramínek vody na leták většinou poukazuje na zvýšené plodování včelstva (typické pro teplejší průběh ledna a části února a následné výraznější ochlazení)</a:t>
            </a:r>
          </a:p>
          <a:p>
            <a:pPr>
              <a:buFont typeface="Wingdings" pitchFamily="2" charset="2"/>
              <a:buChar char="v"/>
            </a:pPr>
            <a:r>
              <a:rPr lang="cs-CZ" sz="2400" b="0">
                <a:latin typeface="Calibri" pitchFamily="34" charset="0"/>
              </a:rPr>
              <a:t>Podle rozložení a množství měli na podložce usuzujeme na průběh zimování (dosavadní posun chumáče po zásobách, množství spotřebovaných zásob)</a:t>
            </a:r>
          </a:p>
          <a:p>
            <a:pPr>
              <a:buFont typeface="Wingdings" pitchFamily="2" charset="2"/>
              <a:buChar char="v"/>
            </a:pPr>
            <a:r>
              <a:rPr lang="cs-CZ" sz="2400" b="0">
                <a:latin typeface="Calibri" pitchFamily="34" charset="0"/>
              </a:rPr>
              <a:t>Podle množství spadlých roztočů usuzujeme na množství roztočů přeživších podzimní léčení. </a:t>
            </a:r>
          </a:p>
          <a:p>
            <a:pPr>
              <a:buFont typeface="Wingdings" pitchFamily="2" charset="2"/>
              <a:buChar char="v"/>
            </a:pPr>
            <a:r>
              <a:rPr lang="cs-CZ" sz="2400" b="0">
                <a:latin typeface="Calibri" pitchFamily="34" charset="0"/>
              </a:rPr>
              <a:t>Malé množství mrtvolek poukazuje na dobrou věkovou strukturu včelstva (převažují včely dlouhověké neopotřebené )</a:t>
            </a:r>
          </a:p>
          <a:p>
            <a:pPr>
              <a:buFont typeface="Wingdings" pitchFamily="2" charset="2"/>
              <a:buChar char="v"/>
            </a:pPr>
            <a:r>
              <a:rPr lang="cs-CZ" sz="2400" b="0">
                <a:latin typeface="Calibri" pitchFamily="34" charset="0"/>
              </a:rPr>
              <a:t>Větší množství mrtvolek s přítomností výkalů ohlašuje vážné nebezpečí úplavice spojené se značnými oslabením včelstva. </a:t>
            </a:r>
          </a:p>
          <a:p>
            <a:endParaRPr lang="cs-CZ" sz="2400" b="0">
              <a:latin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délník 2"/>
          <p:cNvSpPr>
            <a:spLocks noChangeArrowheads="1"/>
          </p:cNvSpPr>
          <p:nvPr/>
        </p:nvSpPr>
        <p:spPr bwMode="auto">
          <a:xfrm>
            <a:off x="0" y="0"/>
            <a:ext cx="9144000" cy="6740525"/>
          </a:xfrm>
          <a:prstGeom prst="rect">
            <a:avLst/>
          </a:prstGeom>
          <a:noFill/>
          <a:ln w="9525">
            <a:noFill/>
            <a:miter lim="800000"/>
            <a:headEnd/>
            <a:tailEnd/>
          </a:ln>
        </p:spPr>
        <p:txBody>
          <a:bodyPr>
            <a:spAutoFit/>
          </a:bodyPr>
          <a:lstStyle/>
          <a:p>
            <a:r>
              <a:rPr lang="cs-CZ" sz="2400">
                <a:latin typeface="Calibri" pitchFamily="34" charset="0"/>
              </a:rPr>
              <a:t>Kontrola zimování poslechem přes česno: </a:t>
            </a:r>
          </a:p>
          <a:p>
            <a:r>
              <a:rPr lang="cs-CZ" sz="2400" b="0">
                <a:latin typeface="Calibri" pitchFamily="34" charset="0"/>
              </a:rPr>
              <a:t>Hadičkou o průměru 10 mm a délce cca 70 cm můžeme naslouchat zvukům, které včelstvo během zimy vydává. Každý zvuk je typický pro určitý stav včelstva:</a:t>
            </a:r>
          </a:p>
          <a:p>
            <a:pPr>
              <a:buFont typeface="Wingdings" pitchFamily="2" charset="2"/>
              <a:buChar char="v"/>
            </a:pPr>
            <a:r>
              <a:rPr lang="cs-CZ" sz="2400" b="0">
                <a:latin typeface="Calibri" pitchFamily="34" charset="0"/>
              </a:rPr>
              <a:t>Ozývá-li se včelstvo tichým a stejnoměrným šumem (za mrazu bývá silnější), včelstvo zimuje bez závad. </a:t>
            </a:r>
          </a:p>
          <a:p>
            <a:pPr>
              <a:buFont typeface="Wingdings" pitchFamily="2" charset="2"/>
              <a:buChar char="v"/>
            </a:pPr>
            <a:r>
              <a:rPr lang="cs-CZ" sz="2400" b="0">
                <a:latin typeface="Calibri" pitchFamily="34" charset="0"/>
              </a:rPr>
              <a:t>Silně naříkavé hučení, až kvílení, kromě toho stálý neklid a odchod včel hynoucích v česně, upozorňuje na možnost osiřelosti.  (Náprava uprostřed zimy je téměř vyloučená. Ve včelařském předjaří lze situaci řešit přidáním rezervní matky "naostro" či připojení včelstva k jinému.</a:t>
            </a:r>
          </a:p>
          <a:p>
            <a:pPr>
              <a:buFont typeface="Wingdings" pitchFamily="2" charset="2"/>
              <a:buChar char="v"/>
            </a:pPr>
            <a:r>
              <a:rPr lang="cs-CZ" sz="2400" b="0">
                <a:latin typeface="Calibri" pitchFamily="34" charset="0"/>
              </a:rPr>
              <a:t> Trvalé hučení naznačuje soustavné rušení včelstva. Bývá tomu tak po vniknutí myši nebo rejska do úlu. (vykousané hrudníčky- rejsek)</a:t>
            </a:r>
          </a:p>
          <a:p>
            <a:pPr>
              <a:buFont typeface="Wingdings" pitchFamily="2" charset="2"/>
              <a:buChar char="v"/>
            </a:pPr>
            <a:r>
              <a:rPr lang="cs-CZ" sz="2400" b="0">
                <a:latin typeface="Calibri" pitchFamily="34" charset="0"/>
              </a:rPr>
              <a:t>Ticho je typické pro včelstva uhynulá. Někdy jde však i o dobře zimující včelstvo hluboko v úle.</a:t>
            </a:r>
          </a:p>
          <a:p>
            <a:pPr>
              <a:buFont typeface="Wingdings" pitchFamily="2" charset="2"/>
              <a:buChar char="v"/>
            </a:pPr>
            <a:r>
              <a:rPr lang="cs-CZ" sz="2400" b="0">
                <a:latin typeface="Calibri" pitchFamily="34" charset="0"/>
              </a:rPr>
              <a:t>Pokud se však ozve jen nezřetelným šelestem, včelstvo hladoví. To lze řešit přidáním medocukrového těsta ve formě placky přímo na horní loučky hned nad zimní chumáč. </a:t>
            </a:r>
          </a:p>
          <a:p>
            <a:pPr>
              <a:buFont typeface="Wingdings" pitchFamily="2" charset="2"/>
              <a:buChar char="v"/>
            </a:pPr>
            <a:r>
              <a:rPr lang="cs-CZ" sz="2400" b="0">
                <a:latin typeface="Calibri" pitchFamily="34" charset="0"/>
              </a:rPr>
              <a:t>Tichým a stejnoměrným šum (za mrazu silnější), zimování bez závad.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269875" y="0"/>
            <a:ext cx="8550275" cy="6858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6421438"/>
          </a:xfrm>
          <a:prstGeom prst="rect">
            <a:avLst/>
          </a:prstGeom>
          <a:noFill/>
          <a:ln w="9525">
            <a:noFill/>
            <a:miter lim="800000"/>
            <a:headEnd/>
            <a:tailEnd/>
          </a:ln>
        </p:spPr>
        <p:txBody>
          <a:bodyPr anchor="ctr">
            <a:spAutoFit/>
          </a:bodyPr>
          <a:lstStyle/>
          <a:p>
            <a:r>
              <a:rPr lang="cs-CZ" sz="2400"/>
              <a:t>Období omezeného růstu v zimním chumáči</a:t>
            </a:r>
          </a:p>
          <a:p>
            <a:pPr>
              <a:buFont typeface="Wingdings" pitchFamily="2" charset="2"/>
              <a:buChar char="v"/>
            </a:pPr>
            <a:r>
              <a:rPr lang="cs-CZ" sz="2300" b="0"/>
              <a:t>nastupuje krátce po zimním slunovratu, obvykle již během ledna</a:t>
            </a:r>
          </a:p>
          <a:p>
            <a:pPr>
              <a:buFont typeface="Wingdings" pitchFamily="2" charset="2"/>
              <a:buChar char="v"/>
            </a:pPr>
            <a:r>
              <a:rPr lang="cs-CZ" sz="2300" b="0"/>
              <a:t>včelstvo začíná plodovat, ale jen zcela omezeně (jen několik desítek dělničích buněk)</a:t>
            </a:r>
          </a:p>
          <a:p>
            <a:pPr>
              <a:buFont typeface="Wingdings" pitchFamily="2" charset="2"/>
              <a:buChar char="v"/>
            </a:pPr>
            <a:r>
              <a:rPr lang="cs-CZ" sz="2300" b="0"/>
              <a:t>pokud dojde k dalšímu ochlazení, může být tato fáze zcela přerušena až do rozkvětu olší</a:t>
            </a:r>
          </a:p>
          <a:p>
            <a:pPr>
              <a:buFont typeface="Wingdings" pitchFamily="2" charset="2"/>
              <a:buChar char="v"/>
            </a:pPr>
            <a:r>
              <a:rPr lang="cs-CZ" sz="2300" b="0"/>
              <a:t>zimní chumáč zatím drží teplo uvnitř chumáče, a proto není vyhříván vnitřní prostor úlu </a:t>
            </a:r>
          </a:p>
          <a:p>
            <a:pPr>
              <a:buFont typeface="Wingdings" pitchFamily="2" charset="2"/>
              <a:buChar char="v"/>
            </a:pPr>
            <a:r>
              <a:rPr lang="cs-CZ" sz="2300" b="0"/>
              <a:t>příliš brzké plodování je nežádoucí, protože vede ke zrychlené spotřebě zásob, a ty pak obvykle chybějí na konci fáze růstu</a:t>
            </a:r>
          </a:p>
          <a:p>
            <a:pPr>
              <a:buFont typeface="Wingdings" pitchFamily="2" charset="2"/>
              <a:buChar char="v"/>
            </a:pPr>
            <a:r>
              <a:rPr lang="cs-CZ" sz="2300" b="0"/>
              <a:t>včely vysilují a zkracuje se jejich věk</a:t>
            </a:r>
          </a:p>
          <a:p>
            <a:pPr>
              <a:buFont typeface="Wingdings" pitchFamily="2" charset="2"/>
              <a:buChar char="v"/>
            </a:pPr>
            <a:r>
              <a:rPr lang="cs-CZ" sz="2300" b="0"/>
              <a:t>v tomto období včely opouštějí úl jen při slunečných dnech, kdy teplota stoupne k 8 ­10 </a:t>
            </a:r>
            <a:r>
              <a:rPr lang="cs-CZ" sz="2300" baseline="30000"/>
              <a:t>o</a:t>
            </a:r>
            <a:r>
              <a:rPr lang="cs-CZ" sz="2300" b="0"/>
              <a:t>C</a:t>
            </a:r>
            <a:r>
              <a:rPr lang="cs-CZ" sz="2300" b="0" i="1"/>
              <a:t>, </a:t>
            </a:r>
            <a:r>
              <a:rPr lang="cs-CZ" sz="2300" b="0"/>
              <a:t>a to jen na krátký prolet</a:t>
            </a:r>
          </a:p>
          <a:p>
            <a:pPr>
              <a:buFont typeface="Wingdings" pitchFamily="2" charset="2"/>
              <a:buChar char="v"/>
            </a:pPr>
            <a:r>
              <a:rPr lang="cs-CZ" sz="2300" b="0"/>
              <a:t>všechna energie a živiny potřebné k životu včelstva včetně plodu jsou čerpány ze zásob</a:t>
            </a:r>
          </a:p>
          <a:p>
            <a:pPr>
              <a:buFont typeface="Wingdings" pitchFamily="2" charset="2"/>
              <a:buChar char="v"/>
            </a:pPr>
            <a:r>
              <a:rPr lang="cs-CZ" sz="2300" b="0"/>
              <a:t>včelař může provádět kontroly zimování</a:t>
            </a:r>
          </a:p>
          <a:p>
            <a:pPr>
              <a:buFont typeface="Wingdings" pitchFamily="2" charset="2"/>
              <a:buChar char="v"/>
            </a:pPr>
            <a:r>
              <a:rPr lang="cs-CZ" sz="2300" b="0"/>
              <a:t>je nutné vědět, zda-li včelstvo vlastně má vůbec nějaké zásoby-pokud  nemá, umístí medocukrovou placku přímo nad zimní chumáč</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p:cNvSpPr>
          <p:nvPr/>
        </p:nvSpPr>
        <p:spPr bwMode="auto">
          <a:xfrm>
            <a:off x="0" y="0"/>
            <a:ext cx="9144000" cy="620713"/>
          </a:xfrm>
          <a:prstGeom prst="rect">
            <a:avLst/>
          </a:prstGeom>
          <a:noFill/>
          <a:ln w="9525">
            <a:noFill/>
            <a:miter lim="800000"/>
            <a:headEnd/>
            <a:tailEnd/>
          </a:ln>
        </p:spPr>
        <p:txBody>
          <a:bodyPr anchor="ctr"/>
          <a:lstStyle/>
          <a:p>
            <a:pPr algn="ctr"/>
            <a:r>
              <a:rPr lang="cs-CZ" sz="4400">
                <a:latin typeface="Calibri" pitchFamily="34" charset="0"/>
              </a:rPr>
              <a:t>6.VČELAŘSKÉ PŘEDJAŘÍ</a:t>
            </a:r>
          </a:p>
        </p:txBody>
      </p:sp>
      <p:sp>
        <p:nvSpPr>
          <p:cNvPr id="58371" name="Podnadpis 2"/>
          <p:cNvSpPr>
            <a:spLocks/>
          </p:cNvSpPr>
          <p:nvPr/>
        </p:nvSpPr>
        <p:spPr bwMode="auto">
          <a:xfrm>
            <a:off x="0" y="692150"/>
            <a:ext cx="9144000" cy="1368425"/>
          </a:xfrm>
          <a:prstGeom prst="rect">
            <a:avLst/>
          </a:prstGeom>
          <a:noFill/>
          <a:ln w="9525">
            <a:noFill/>
            <a:miter lim="800000"/>
            <a:headEnd/>
            <a:tailEnd/>
          </a:ln>
        </p:spPr>
        <p:txBody>
          <a:bodyPr/>
          <a:lstStyle/>
          <a:p>
            <a:pPr>
              <a:spcBef>
                <a:spcPct val="20000"/>
              </a:spcBef>
              <a:buFont typeface="Wingdings" pitchFamily="2" charset="2"/>
              <a:buNone/>
            </a:pPr>
            <a:r>
              <a:rPr lang="cs-CZ" sz="2400"/>
              <a:t>(</a:t>
            </a:r>
            <a:r>
              <a:rPr lang="cs-CZ" sz="2400">
                <a:latin typeface="Calibri" pitchFamily="34" charset="0"/>
              </a:rPr>
              <a:t>CHARAKTERISTIKA</a:t>
            </a:r>
            <a:r>
              <a:rPr lang="cs-CZ" sz="2400"/>
              <a:t>, </a:t>
            </a:r>
            <a:r>
              <a:rPr lang="cs-CZ" sz="2400">
                <a:latin typeface="Calibri" pitchFamily="34" charset="0"/>
              </a:rPr>
              <a:t>PRVNÍ JARNÍ PROLET</a:t>
            </a:r>
            <a:r>
              <a:rPr lang="cs-CZ" sz="2400"/>
              <a:t>, </a:t>
            </a:r>
            <a:r>
              <a:rPr lang="cs-CZ" sz="2400">
                <a:latin typeface="Calibri" pitchFamily="34" charset="0"/>
              </a:rPr>
              <a:t>ZJIŠTĚNÝ STAV VČELSTEV</a:t>
            </a:r>
          </a:p>
          <a:p>
            <a:pPr>
              <a:spcBef>
                <a:spcPct val="20000"/>
              </a:spcBef>
              <a:buFont typeface="Wingdings" pitchFamily="2" charset="2"/>
              <a:buNone/>
            </a:pPr>
            <a:r>
              <a:rPr lang="cs-CZ" sz="2400">
                <a:latin typeface="Calibri" pitchFamily="34" charset="0"/>
              </a:rPr>
              <a:t>PŘÍPADNÉ NÁPRAVNÉ ZÁSAHY</a:t>
            </a:r>
            <a:r>
              <a:rPr lang="cs-CZ" sz="2400"/>
              <a:t>, </a:t>
            </a:r>
            <a:r>
              <a:rPr lang="cs-CZ" sz="2400">
                <a:latin typeface="Calibri" pitchFamily="34" charset="0"/>
              </a:rPr>
              <a:t>LIKVIDACE UHYNULÝCH VČELSTEV</a:t>
            </a:r>
            <a:r>
              <a:rPr lang="cs-CZ" sz="2400"/>
              <a:t>, </a:t>
            </a:r>
          </a:p>
          <a:p>
            <a:pPr>
              <a:spcBef>
                <a:spcPct val="20000"/>
              </a:spcBef>
              <a:buFont typeface="Wingdings" pitchFamily="2" charset="2"/>
              <a:buNone/>
            </a:pPr>
            <a:r>
              <a:rPr lang="cs-CZ" sz="2400">
                <a:latin typeface="Calibri" pitchFamily="34" charset="0"/>
              </a:rPr>
              <a:t>PŘÍNOS VODY, PYLU, NEKTARU</a:t>
            </a:r>
            <a:r>
              <a:rPr lang="cs-CZ" sz="2400"/>
              <a:t>, </a:t>
            </a:r>
            <a:r>
              <a:rPr lang="cs-CZ" sz="2400">
                <a:latin typeface="Calibri" pitchFamily="34" charset="0"/>
              </a:rPr>
              <a:t>PROHLÍDKY, ZÁZNAMY</a:t>
            </a:r>
            <a:r>
              <a:rPr lang="cs-CZ" sz="2400"/>
              <a:t>)</a:t>
            </a:r>
          </a:p>
        </p:txBody>
      </p:sp>
      <p:sp>
        <p:nvSpPr>
          <p:cNvPr id="58372" name="Rectangle 6"/>
          <p:cNvSpPr>
            <a:spLocks noChangeArrowheads="1"/>
          </p:cNvSpPr>
          <p:nvPr/>
        </p:nvSpPr>
        <p:spPr bwMode="auto">
          <a:xfrm>
            <a:off x="0" y="2276475"/>
            <a:ext cx="9144000" cy="822325"/>
          </a:xfrm>
          <a:prstGeom prst="rect">
            <a:avLst/>
          </a:prstGeom>
          <a:noFill/>
          <a:ln w="9525">
            <a:noFill/>
            <a:miter lim="800000"/>
            <a:headEnd/>
            <a:tailEnd/>
          </a:ln>
        </p:spPr>
        <p:txBody>
          <a:bodyPr anchor="ctr">
            <a:spAutoFit/>
          </a:bodyPr>
          <a:lstStyle/>
          <a:p>
            <a:pPr algn="ctr"/>
            <a:r>
              <a:rPr lang="cs-CZ" sz="2400"/>
              <a:t>Období růstu mimo zimní chumáč a bez stavebního pudu</a:t>
            </a:r>
          </a:p>
          <a:p>
            <a:pPr algn="ctr"/>
            <a:r>
              <a:rPr lang="cs-CZ" sz="2400"/>
              <a:t>Je signalizováno rozkvětem olše lepkavé. </a:t>
            </a:r>
          </a:p>
        </p:txBody>
      </p:sp>
      <p:sp>
        <p:nvSpPr>
          <p:cNvPr id="58373" name="Rectangle 13"/>
          <p:cNvSpPr>
            <a:spLocks noChangeArrowheads="1"/>
          </p:cNvSpPr>
          <p:nvPr/>
        </p:nvSpPr>
        <p:spPr bwMode="auto">
          <a:xfrm>
            <a:off x="0" y="3467100"/>
            <a:ext cx="9144000" cy="3013075"/>
          </a:xfrm>
          <a:prstGeom prst="rect">
            <a:avLst/>
          </a:prstGeom>
          <a:noFill/>
          <a:ln w="9525">
            <a:noFill/>
            <a:miter lim="800000"/>
            <a:headEnd/>
            <a:tailEnd/>
          </a:ln>
        </p:spPr>
        <p:txBody>
          <a:bodyPr anchor="ctr">
            <a:spAutoFit/>
          </a:bodyPr>
          <a:lstStyle/>
          <a:p>
            <a:pPr>
              <a:buFont typeface="Wingdings" pitchFamily="2" charset="2"/>
              <a:buChar char="v"/>
            </a:pPr>
            <a:r>
              <a:rPr lang="cs-CZ" sz="2400" b="0"/>
              <a:t>ve včelstvu nastává období přílivu potravy z prvních snůšek (snůšky podněcovací)</a:t>
            </a:r>
          </a:p>
          <a:p>
            <a:pPr>
              <a:buFont typeface="Wingdings" pitchFamily="2" charset="2"/>
              <a:buChar char="v"/>
            </a:pPr>
            <a:r>
              <a:rPr lang="cs-CZ" sz="2400" b="0"/>
              <a:t>změna aktivity na česně směrem od náhodných zimních pro letů (prášení včel, neboli první jarní prolet)  k pravidelným letům za snůškou (intenzita je závislá na počasí a potřebách včelstva)</a:t>
            </a:r>
          </a:p>
          <a:p>
            <a:pPr>
              <a:buFont typeface="Wingdings" pitchFamily="2" charset="2"/>
              <a:buChar char="v"/>
            </a:pPr>
            <a:r>
              <a:rPr lang="cs-CZ" sz="2400" b="0"/>
              <a:t>včely sbírají hlavně pyl a vodu</a:t>
            </a:r>
          </a:p>
          <a:p>
            <a:pPr>
              <a:buFont typeface="Wingdings" pitchFamily="2" charset="2"/>
              <a:buChar char="v"/>
            </a:pPr>
            <a:r>
              <a:rPr lang="cs-CZ" sz="2400"/>
              <a:t>dobrým prvním zdrojem pylu jsou olše, vrby, lísky a případně i dříny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182563"/>
            <a:ext cx="9144000" cy="457200"/>
          </a:xfrm>
          <a:prstGeom prst="rect">
            <a:avLst/>
          </a:prstGeom>
          <a:noFill/>
          <a:ln w="9525">
            <a:noFill/>
            <a:miter lim="800000"/>
            <a:headEnd/>
            <a:tailEnd/>
          </a:ln>
        </p:spPr>
        <p:txBody>
          <a:bodyPr anchor="ctr">
            <a:spAutoFit/>
          </a:bodyPr>
          <a:lstStyle/>
          <a:p>
            <a:pPr lvl="4">
              <a:buFont typeface="Wingdings" pitchFamily="2" charset="2"/>
              <a:buChar char="v"/>
            </a:pPr>
            <a:endParaRPr lang="cs-CZ" sz="2400" b="0"/>
          </a:p>
        </p:txBody>
      </p:sp>
      <p:sp>
        <p:nvSpPr>
          <p:cNvPr id="59395" name="Rectangle 3"/>
          <p:cNvSpPr>
            <a:spLocks noChangeArrowheads="1"/>
          </p:cNvSpPr>
          <p:nvPr/>
        </p:nvSpPr>
        <p:spPr bwMode="auto">
          <a:xfrm>
            <a:off x="0" y="0"/>
            <a:ext cx="9144000" cy="6664325"/>
          </a:xfrm>
          <a:prstGeom prst="rect">
            <a:avLst/>
          </a:prstGeom>
          <a:noFill/>
          <a:ln w="9525">
            <a:noFill/>
            <a:miter lim="800000"/>
            <a:headEnd/>
            <a:tailEnd/>
          </a:ln>
        </p:spPr>
        <p:txBody>
          <a:bodyPr anchor="ctr">
            <a:spAutoFit/>
          </a:bodyPr>
          <a:lstStyle/>
          <a:p>
            <a:pPr>
              <a:buFont typeface="Wingdings" pitchFamily="2" charset="2"/>
              <a:buChar char="v"/>
            </a:pPr>
            <a:r>
              <a:rPr lang="cs-CZ" sz="2400" b="0"/>
              <a:t>včelstva je vhodné v tomto období napájet přímo do úlu, což pozitivně ovlivňuje růst včelstva</a:t>
            </a:r>
          </a:p>
          <a:p>
            <a:pPr>
              <a:buFont typeface="Wingdings" pitchFamily="2" charset="2"/>
              <a:buChar char="v"/>
            </a:pPr>
            <a:r>
              <a:rPr lang="cs-CZ" sz="2400" b="0"/>
              <a:t>období je typické výměnou generace zimních včel za generaci letní (neplnohodnotně vyvinuté zimní včely v předjaří ubývají rychleji, takže nemohou pomoci nově nastoupivší letní generaci včel) </a:t>
            </a:r>
          </a:p>
          <a:p>
            <a:pPr>
              <a:buFont typeface="Wingdings" pitchFamily="2" charset="2"/>
              <a:buChar char="v"/>
            </a:pPr>
            <a:r>
              <a:rPr lang="cs-CZ" sz="2400" b="0"/>
              <a:t>energie a živiny tukového tělesa tří dobře vyvinutých a neopotřebovaných zimních dělnic přibližně stačí k odchovu jedné dělnice v jarním období</a:t>
            </a:r>
          </a:p>
          <a:p>
            <a:pPr>
              <a:buFont typeface="Wingdings" pitchFamily="2" charset="2"/>
              <a:buChar char="v"/>
            </a:pPr>
            <a:r>
              <a:rPr lang="cs-CZ" sz="2400" b="0"/>
              <a:t>čím více těchto kvalitních zimních dělnic máme, tím rychlejší vývoj můžeme očekávat</a:t>
            </a:r>
          </a:p>
          <a:p>
            <a:pPr>
              <a:buFont typeface="Wingdings" pitchFamily="2" charset="2"/>
              <a:buChar char="v"/>
            </a:pPr>
            <a:r>
              <a:rPr lang="cs-CZ" sz="2400"/>
              <a:t>přistupujeme k první jarní prohlídce</a:t>
            </a:r>
            <a:endParaRPr lang="cs-CZ" sz="2400" b="0"/>
          </a:p>
          <a:p>
            <a:pPr>
              <a:buFont typeface="Wingdings" pitchFamily="2" charset="2"/>
              <a:buChar char="v"/>
            </a:pPr>
            <a:r>
              <a:rPr lang="cs-CZ" sz="2400" b="0"/>
              <a:t>podle pozorování na česně i několik dnů až týdnů před první jarní prohlídkou můžeme usuzovat na stav přezimovaného včelstva</a:t>
            </a:r>
          </a:p>
          <a:p>
            <a:pPr>
              <a:buFont typeface="Wingdings" pitchFamily="2" charset="2"/>
              <a:buChar char="v"/>
            </a:pPr>
            <a:r>
              <a:rPr lang="cs-CZ" sz="2400" b="0"/>
              <a:t>čilý ruch na česně znamená obvykle dobrý stav (může však jít o včelstvo vykrádané díky jeho osiření-to obvykle upřesníme až při vlastní prohlídce včelstva) </a:t>
            </a:r>
            <a:endParaRPr lang="cs-CZ"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0"/>
            <a:ext cx="9144000" cy="7394575"/>
          </a:xfrm>
          <a:prstGeom prst="rect">
            <a:avLst/>
          </a:prstGeom>
          <a:noFill/>
          <a:ln w="9525">
            <a:noFill/>
            <a:miter lim="800000"/>
            <a:headEnd/>
            <a:tailEnd/>
          </a:ln>
        </p:spPr>
        <p:txBody>
          <a:bodyPr anchor="ctr">
            <a:spAutoFit/>
          </a:bodyPr>
          <a:lstStyle/>
          <a:p>
            <a:pPr>
              <a:buFont typeface="Wingdings" pitchFamily="2" charset="2"/>
              <a:buChar char="v"/>
            </a:pPr>
            <a:r>
              <a:rPr lang="cs-CZ" sz="2400" b="0"/>
              <a:t>signálem o vykrádání včelstva je neobvyklé chování včel v těsné blízkosti vykrádaného úlu (shlukují se na česně, u spár mezi nástavky ap.), ale také přítomnost drobných lepivých kousků vosku - měli na česně</a:t>
            </a:r>
          </a:p>
          <a:p>
            <a:pPr>
              <a:buFont typeface="Wingdings" pitchFamily="2" charset="2"/>
              <a:buChar char="v"/>
            </a:pPr>
            <a:r>
              <a:rPr lang="cs-CZ" sz="2400" b="0"/>
              <a:t>může být vykrádaný jen úl bez včel, protože včelstvo během zimy uhynulo. </a:t>
            </a:r>
          </a:p>
          <a:p>
            <a:pPr>
              <a:buFont typeface="Wingdings" pitchFamily="2" charset="2"/>
              <a:buChar char="v"/>
            </a:pPr>
            <a:r>
              <a:rPr lang="cs-CZ" sz="2400"/>
              <a:t>takové úly okamžitě odstraňujeme, neboť podporují nežádoucí slídivost a loupež</a:t>
            </a:r>
            <a:r>
              <a:rPr lang="cs-CZ" sz="2400" b="0"/>
              <a:t> </a:t>
            </a:r>
          </a:p>
          <a:p>
            <a:pPr>
              <a:buFont typeface="Wingdings" pitchFamily="2" charset="2"/>
              <a:buChar char="v"/>
            </a:pPr>
            <a:r>
              <a:rPr lang="cs-CZ" sz="2400" b="0"/>
              <a:t>uhynulé včelstvo mohlo trpět chorobou a zlodějky roznášejí případné infekční zárodky do úlů zdravých včelstev</a:t>
            </a:r>
          </a:p>
          <a:p>
            <a:pPr>
              <a:buFont typeface="Wingdings" pitchFamily="2" charset="2"/>
              <a:buNone/>
            </a:pPr>
            <a:endParaRPr lang="cs-CZ" sz="2400" b="0"/>
          </a:p>
          <a:p>
            <a:pPr>
              <a:buFont typeface="Wingdings" pitchFamily="2" charset="2"/>
              <a:buChar char="v"/>
            </a:pPr>
            <a:r>
              <a:rPr lang="cs-CZ" sz="2400" b="0"/>
              <a:t>včelstvo bez proletu může být mrtvé</a:t>
            </a:r>
          </a:p>
          <a:p>
            <a:pPr>
              <a:buFont typeface="Wingdings" pitchFamily="2" charset="2"/>
              <a:buNone/>
            </a:pPr>
            <a:endParaRPr lang="cs-CZ" sz="2400" b="0"/>
          </a:p>
          <a:p>
            <a:pPr>
              <a:buFont typeface="Wingdings" pitchFamily="2" charset="2"/>
              <a:buChar char="v"/>
            </a:pPr>
            <a:r>
              <a:rPr lang="cs-CZ" sz="2400" b="0"/>
              <a:t>stává se však, zejména u silného včelstva, že je vše v pořádku, zimování mělo klidné, proto se nepotřebuje hned prolétnout</a:t>
            </a:r>
          </a:p>
          <a:p>
            <a:pPr>
              <a:buFont typeface="Wingdings" pitchFamily="2" charset="2"/>
              <a:buChar char="v"/>
            </a:pPr>
            <a:r>
              <a:rPr lang="cs-CZ" sz="2400" b="0"/>
              <a:t>rovněž včelstva ve stínu a nebo s nevhodnou orientací česna (</a:t>
            </a:r>
            <a:r>
              <a:rPr lang="cs-CZ" sz="2400"/>
              <a:t>nejlepší je k jihovýchodu</a:t>
            </a:r>
            <a:r>
              <a:rPr lang="cs-CZ" sz="2400" b="0"/>
              <a:t>) vyletují později. </a:t>
            </a:r>
          </a:p>
          <a:p>
            <a:pPr>
              <a:buFont typeface="Wingdings" pitchFamily="2" charset="2"/>
              <a:buChar char="v"/>
            </a:pPr>
            <a:endParaRPr lang="cs-CZ" sz="2400" b="0"/>
          </a:p>
          <a:p>
            <a:pPr>
              <a:buFont typeface="Wingdings" pitchFamily="2" charset="2"/>
              <a:buChar char="v"/>
            </a:pPr>
            <a:endParaRPr lang="cs-CZ" sz="2400" b="0"/>
          </a:p>
          <a:p>
            <a:pPr>
              <a:buFont typeface="Wingdings" pitchFamily="2" charset="2"/>
              <a:buChar char="v"/>
            </a:pPr>
            <a:endParaRPr lang="cs-CZ"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ctrTitle"/>
          </p:nvPr>
        </p:nvSpPr>
        <p:spPr>
          <a:xfrm>
            <a:off x="0" y="0"/>
            <a:ext cx="9144000" cy="866775"/>
          </a:xfrm>
        </p:spPr>
        <p:txBody>
          <a:bodyPr/>
          <a:lstStyle/>
          <a:p>
            <a:pPr eaLnBrk="1" hangingPunct="1"/>
            <a:r>
              <a:rPr lang="cs-CZ" b="1" smtClean="0"/>
              <a:t>4.</a:t>
            </a:r>
            <a:r>
              <a:rPr lang="cs-CZ" b="1" smtClean="0">
                <a:latin typeface="Arial" charset="0"/>
              </a:rPr>
              <a:t> </a:t>
            </a:r>
            <a:r>
              <a:rPr lang="cs-CZ" b="1" smtClean="0"/>
              <a:t>VČELAŘSKÝ PODZIM</a:t>
            </a:r>
          </a:p>
        </p:txBody>
      </p:sp>
      <p:sp>
        <p:nvSpPr>
          <p:cNvPr id="6147" name="Podnadpis 2"/>
          <p:cNvSpPr>
            <a:spLocks noGrp="1"/>
          </p:cNvSpPr>
          <p:nvPr>
            <p:ph type="subTitle" idx="1"/>
          </p:nvPr>
        </p:nvSpPr>
        <p:spPr>
          <a:xfrm>
            <a:off x="0" y="1484313"/>
            <a:ext cx="9144000" cy="5373687"/>
          </a:xfrm>
        </p:spPr>
        <p:txBody>
          <a:bodyPr/>
          <a:lstStyle/>
          <a:p>
            <a:pPr algn="l" eaLnBrk="1" hangingPunct="1">
              <a:buFont typeface="Wingdings" pitchFamily="2" charset="2"/>
              <a:buChar char="v"/>
            </a:pPr>
            <a:r>
              <a:rPr lang="cs-CZ" b="1" smtClean="0">
                <a:solidFill>
                  <a:schemeClr val="tx1"/>
                </a:solidFill>
              </a:rPr>
              <a:t>CHARAKTERISTIKA</a:t>
            </a:r>
          </a:p>
          <a:p>
            <a:pPr algn="l" eaLnBrk="1" hangingPunct="1">
              <a:buFont typeface="Wingdings" pitchFamily="2" charset="2"/>
              <a:buChar char="v"/>
            </a:pPr>
            <a:r>
              <a:rPr lang="cs-CZ" b="1" smtClean="0">
                <a:solidFill>
                  <a:schemeClr val="tx1"/>
                </a:solidFill>
              </a:rPr>
              <a:t>KONTROLNÍ PROHLÍDKA</a:t>
            </a:r>
          </a:p>
          <a:p>
            <a:pPr algn="l" eaLnBrk="1" hangingPunct="1">
              <a:buFont typeface="Wingdings" pitchFamily="2" charset="2"/>
              <a:buChar char="v"/>
            </a:pPr>
            <a:r>
              <a:rPr lang="cs-CZ" b="1" smtClean="0">
                <a:solidFill>
                  <a:schemeClr val="tx1"/>
                </a:solidFill>
              </a:rPr>
              <a:t>LÉČENÍ</a:t>
            </a:r>
          </a:p>
          <a:p>
            <a:pPr algn="l" eaLnBrk="1" hangingPunct="1">
              <a:buFont typeface="Wingdings" pitchFamily="2" charset="2"/>
              <a:buChar char="v"/>
            </a:pPr>
            <a:r>
              <a:rPr lang="cs-CZ" b="1" smtClean="0">
                <a:solidFill>
                  <a:schemeClr val="tx1"/>
                </a:solidFill>
              </a:rPr>
              <a:t>OCHRANA PŘED ŠKŮDCI</a:t>
            </a:r>
          </a:p>
          <a:p>
            <a:pPr algn="l" eaLnBrk="1" hangingPunct="1"/>
            <a:endParaRPr lang="cs-CZ" b="1" smtClean="0">
              <a:solidFill>
                <a:schemeClr val="tx1"/>
              </a:solidFill>
            </a:endParaRPr>
          </a:p>
          <a:p>
            <a:pPr eaLnBrk="1" hangingPunct="1">
              <a:buFont typeface="Wingdings" pitchFamily="2" charset="2"/>
              <a:buChar char="v"/>
            </a:pPr>
            <a:endParaRPr lang="cs-CZ" b="1" smtClean="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0" y="0"/>
            <a:ext cx="9144000" cy="6299200"/>
          </a:xfrm>
          <a:prstGeom prst="rect">
            <a:avLst/>
          </a:prstGeom>
          <a:noFill/>
          <a:ln w="9525">
            <a:noFill/>
            <a:miter lim="800000"/>
            <a:headEnd/>
            <a:tailEnd/>
          </a:ln>
        </p:spPr>
        <p:txBody>
          <a:bodyPr anchor="ctr">
            <a:spAutoFit/>
          </a:bodyPr>
          <a:lstStyle/>
          <a:p>
            <a:pPr>
              <a:buFont typeface="Wingdings" pitchFamily="2" charset="2"/>
              <a:buChar char="v"/>
            </a:pPr>
            <a:r>
              <a:rPr lang="cs-CZ" sz="2400" b="0"/>
              <a:t>první jarní prohlídku provádíme nejlépe až při teplotách od </a:t>
            </a:r>
          </a:p>
          <a:p>
            <a:pPr>
              <a:buFont typeface="Wingdings" pitchFamily="2" charset="2"/>
              <a:buNone/>
            </a:pPr>
            <a:r>
              <a:rPr lang="cs-CZ" sz="2400" b="0"/>
              <a:t>12 </a:t>
            </a:r>
            <a:r>
              <a:rPr lang="cs-CZ" sz="2400" baseline="30000"/>
              <a:t>o</a:t>
            </a:r>
            <a:r>
              <a:rPr lang="cs-CZ" sz="2400" b="0"/>
              <a:t>C ve stínu</a:t>
            </a:r>
          </a:p>
          <a:p>
            <a:pPr>
              <a:buFont typeface="Wingdings" pitchFamily="2" charset="2"/>
              <a:buChar char="v"/>
            </a:pPr>
            <a:r>
              <a:rPr lang="cs-CZ" sz="2400"/>
              <a:t>prohlídku omezujeme na co nejkratší dobu</a:t>
            </a:r>
            <a:r>
              <a:rPr lang="cs-CZ" sz="2400" b="0"/>
              <a:t>, abychom včelstvo nadměrně neochlazovali a tím nezvyšovali spotřebu zásob, které musejí včelstvu vystačit až do květu třešní - do období růstu se stavebním pudem</a:t>
            </a:r>
          </a:p>
          <a:p>
            <a:pPr>
              <a:buFont typeface="Wingdings" pitchFamily="2" charset="2"/>
              <a:buChar char="v"/>
            </a:pPr>
            <a:r>
              <a:rPr lang="cs-CZ" sz="2400"/>
              <a:t>při prohlídce zjišťujeme: přítomnost matky, rozlohu plodu, stav zásob a kondici včelstva</a:t>
            </a:r>
          </a:p>
          <a:p>
            <a:pPr>
              <a:buFont typeface="Wingdings" pitchFamily="2" charset="2"/>
              <a:buChar char="v"/>
            </a:pPr>
            <a:r>
              <a:rPr lang="cs-CZ" sz="2400" b="0"/>
              <a:t>matku hodnotíme podle ucelenosti a velikosti plodové plochy</a:t>
            </a:r>
          </a:p>
          <a:p>
            <a:pPr>
              <a:buFont typeface="Wingdings" pitchFamily="2" charset="2"/>
              <a:buChar char="v"/>
            </a:pPr>
            <a:r>
              <a:rPr lang="cs-CZ" sz="2400" b="0"/>
              <a:t>na rozdíl od plodování v zimním chumáči jsou včely v době růstu bez stavebního pudu alespoň přes den rozvolněny a dochází k vyhřívání i volného úlového prostoru</a:t>
            </a:r>
          </a:p>
          <a:p>
            <a:pPr>
              <a:buFont typeface="Wingdings" pitchFamily="2" charset="2"/>
              <a:buChar char="v"/>
            </a:pPr>
            <a:r>
              <a:rPr lang="cs-CZ" sz="2400"/>
              <a:t>včelstvo by mělo mít 6 - 10 kg zásob</a:t>
            </a:r>
          </a:p>
          <a:p>
            <a:pPr>
              <a:buFont typeface="Wingdings" pitchFamily="2" charset="2"/>
              <a:buChar char="v"/>
            </a:pPr>
            <a:r>
              <a:rPr lang="cs-CZ" sz="2400" b="0"/>
              <a:t>při prohlídce odstraňujeme plesnivé plásty, mrtvolky z podmetu a upravujeme plodiště</a:t>
            </a:r>
          </a:p>
          <a:p>
            <a:pPr>
              <a:buFont typeface="Wingdings" pitchFamily="2" charset="2"/>
              <a:buChar char="v"/>
            </a:pPr>
            <a:r>
              <a:rPr lang="cs-CZ" sz="2400" b="0"/>
              <a:t>osiřelá včelstva rušíme a spojujeme s jinými, pokud jsou jinak zdravá</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5203825"/>
          </a:xfrm>
          <a:prstGeom prst="rect">
            <a:avLst/>
          </a:prstGeom>
          <a:noFill/>
          <a:ln w="9525">
            <a:noFill/>
            <a:miter lim="800000"/>
            <a:headEnd/>
            <a:tailEnd/>
          </a:ln>
        </p:spPr>
        <p:txBody>
          <a:bodyPr>
            <a:spAutoFit/>
          </a:bodyPr>
          <a:lstStyle/>
          <a:p>
            <a:pPr>
              <a:buFont typeface="Wingdings" pitchFamily="2" charset="2"/>
              <a:buChar char="v"/>
            </a:pPr>
            <a:r>
              <a:rPr lang="cs-CZ" sz="2400"/>
              <a:t>včelstva raději utrácíme, pokud jsou podezřelá z nemoci</a:t>
            </a:r>
            <a:endParaRPr lang="cs-CZ" sz="2400" b="0"/>
          </a:p>
          <a:p>
            <a:pPr>
              <a:buFont typeface="Wingdings" pitchFamily="2" charset="2"/>
              <a:buChar char="v"/>
            </a:pPr>
            <a:r>
              <a:rPr lang="cs-CZ" sz="2400" b="0"/>
              <a:t>pokud máme rezervní přezimované matky, můžeme do takového včelstva přidat matku tzv. "naostro" - tzn. pouhým vpuštěním na plást</a:t>
            </a:r>
          </a:p>
          <a:p>
            <a:pPr>
              <a:buFont typeface="Wingdings" pitchFamily="2" charset="2"/>
              <a:buChar char="v"/>
            </a:pPr>
            <a:r>
              <a:rPr lang="cs-CZ" sz="2400" b="0"/>
              <a:t>v tomto období jsou matky obvykle přijímány bez zvláštních potíží (výjimkou je přítomnost trubčic)</a:t>
            </a:r>
          </a:p>
          <a:p>
            <a:pPr>
              <a:buFont typeface="Wingdings" pitchFamily="2" charset="2"/>
              <a:buChar char="v"/>
            </a:pPr>
            <a:r>
              <a:rPr lang="cs-CZ" sz="2400" b="0"/>
              <a:t>slabší včelstva je lepší vždy spojit (přes papír)</a:t>
            </a:r>
          </a:p>
          <a:p>
            <a:pPr>
              <a:buFont typeface="Wingdings" pitchFamily="2" charset="2"/>
              <a:buChar char="v"/>
            </a:pPr>
            <a:r>
              <a:rPr lang="cs-CZ" sz="2400" b="0"/>
              <a:t>jakmile dojde ke spojení, horní nástavek odejmeme</a:t>
            </a:r>
          </a:p>
          <a:p>
            <a:pPr>
              <a:buFont typeface="Wingdings" pitchFamily="2" charset="2"/>
              <a:buChar char="v"/>
            </a:pPr>
            <a:r>
              <a:rPr lang="cs-CZ" sz="2400" b="0"/>
              <a:t>včelstva, která neplodují, nemusejí být nutně osiřelá (stává se totiž, že některé matky se rozkladou opožděně)</a:t>
            </a:r>
          </a:p>
          <a:p>
            <a:pPr>
              <a:buFont typeface="Wingdings" pitchFamily="2" charset="2"/>
              <a:buChar char="v"/>
            </a:pPr>
            <a:r>
              <a:rPr lang="cs-CZ" sz="2400" b="0"/>
              <a:t>přítomnost matky lze ověřit tzv. plodovou zkouškou (feromony plodu totiž působí na dělnice, které začnou plod okamžitě krmit a to je zároveň impulsem k tomu, aby začaly krmit i matku, která reaguje okamžitým rozkladením)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1236663"/>
            <a:ext cx="9144000" cy="366712"/>
          </a:xfrm>
          <a:prstGeom prst="rect">
            <a:avLst/>
          </a:prstGeom>
          <a:noFill/>
          <a:ln w="9525">
            <a:noFill/>
            <a:miter lim="800000"/>
            <a:headEnd/>
            <a:tailEnd/>
          </a:ln>
        </p:spPr>
        <p:txBody>
          <a:bodyPr anchor="ctr">
            <a:spAutoFit/>
          </a:bodyPr>
          <a:lstStyle/>
          <a:p>
            <a:pPr>
              <a:buFont typeface="Wingdings" pitchFamily="2" charset="2"/>
              <a:buChar char="v"/>
            </a:pPr>
            <a:endParaRPr lang="cs-CZ" b="0"/>
          </a:p>
        </p:txBody>
      </p:sp>
      <p:sp>
        <p:nvSpPr>
          <p:cNvPr id="63491" name="Rectangle 4"/>
          <p:cNvSpPr>
            <a:spLocks noChangeArrowheads="1"/>
          </p:cNvSpPr>
          <p:nvPr/>
        </p:nvSpPr>
        <p:spPr bwMode="auto">
          <a:xfrm>
            <a:off x="0" y="0"/>
            <a:ext cx="9144000" cy="6664325"/>
          </a:xfrm>
          <a:prstGeom prst="rect">
            <a:avLst/>
          </a:prstGeom>
          <a:noFill/>
          <a:ln w="9525">
            <a:noFill/>
            <a:miter lim="800000"/>
            <a:headEnd/>
            <a:tailEnd/>
          </a:ln>
        </p:spPr>
        <p:txBody>
          <a:bodyPr anchor="ctr">
            <a:spAutoFit/>
          </a:bodyPr>
          <a:lstStyle/>
          <a:p>
            <a:pPr>
              <a:buFont typeface="Wingdings" pitchFamily="2" charset="2"/>
              <a:buChar char="v"/>
            </a:pPr>
            <a:r>
              <a:rPr lang="cs-CZ" sz="2400"/>
              <a:t>včelstva, která byla dobře připravena na zimu (tzn. hlavně dostatek zimních zásob), nevyžadují první jarní prohlídku v předjaří</a:t>
            </a:r>
          </a:p>
          <a:p>
            <a:pPr>
              <a:buFont typeface="Wingdings" pitchFamily="2" charset="2"/>
              <a:buChar char="v"/>
            </a:pPr>
            <a:r>
              <a:rPr lang="cs-CZ" sz="2400" b="0"/>
              <a:t>postačí jen kontrola na česně a eventuálně nahlédnutí strůpkem či přes strůpkovou fólii</a:t>
            </a:r>
          </a:p>
          <a:p>
            <a:pPr>
              <a:buFont typeface="Wingdings" pitchFamily="2" charset="2"/>
              <a:buChar char="v"/>
            </a:pPr>
            <a:r>
              <a:rPr lang="cs-CZ" sz="2400"/>
              <a:t>strop úlů držíme v předjaří řádně uteplený</a:t>
            </a:r>
            <a:r>
              <a:rPr lang="cs-CZ" sz="2400" b="0"/>
              <a:t>, abychom zabránili nadměrným ztrátám tepla, které stoupá nahoru</a:t>
            </a:r>
          </a:p>
          <a:p>
            <a:pPr>
              <a:buFont typeface="Wingdings" pitchFamily="2" charset="2"/>
              <a:buChar char="v"/>
            </a:pPr>
            <a:r>
              <a:rPr lang="cs-CZ" sz="2400" b="0"/>
              <a:t>včelstva málo uteplená mají pomalejší růst, což vede následně ke snížení medného výnosu</a:t>
            </a:r>
          </a:p>
          <a:p>
            <a:pPr>
              <a:buFont typeface="Wingdings" pitchFamily="2" charset="2"/>
              <a:buChar char="v"/>
            </a:pPr>
            <a:r>
              <a:rPr lang="cs-CZ" sz="2400" b="0"/>
              <a:t>růst můžeme podporovat podněcovacím krmením pylovou pastou</a:t>
            </a:r>
          </a:p>
          <a:p>
            <a:pPr>
              <a:buFont typeface="Wingdings" pitchFamily="2" charset="2"/>
              <a:buChar char="v"/>
            </a:pPr>
            <a:r>
              <a:rPr lang="cs-CZ" sz="2400" b="0"/>
              <a:t>toto podněcování vyprovokuje intenzivní kladení matky a je nutné tam, kde chceme, aby včelstva dokonale využila jarní snůšky (hlavně z ovocných stromů a řepky)</a:t>
            </a:r>
          </a:p>
          <a:p>
            <a:pPr>
              <a:buFont typeface="Wingdings" pitchFamily="2" charset="2"/>
              <a:buChar char="v"/>
            </a:pPr>
            <a:r>
              <a:rPr lang="cs-CZ" sz="2400"/>
              <a:t>podněcovat cukerným roztokem se nedoporučuje! (vede to k nadměrnému opotřebení včel) </a:t>
            </a:r>
          </a:p>
          <a:p>
            <a:pPr>
              <a:buFont typeface="Wingdings" pitchFamily="2" charset="2"/>
              <a:buChar char="v"/>
            </a:pPr>
            <a:r>
              <a:rPr lang="cs-CZ" sz="2400" b="0"/>
              <a:t>snad jen v jednotlivých případech vyhladovění podáváme placky medocukrového těsta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p:cNvSpPr>
          <p:nvPr/>
        </p:nvSpPr>
        <p:spPr bwMode="auto">
          <a:xfrm>
            <a:off x="0" y="0"/>
            <a:ext cx="9144000" cy="549275"/>
          </a:xfrm>
          <a:prstGeom prst="rect">
            <a:avLst/>
          </a:prstGeom>
          <a:noFill/>
          <a:ln w="9525">
            <a:noFill/>
            <a:miter lim="800000"/>
            <a:headEnd/>
            <a:tailEnd/>
          </a:ln>
        </p:spPr>
        <p:txBody>
          <a:bodyPr anchor="ctr"/>
          <a:lstStyle/>
          <a:p>
            <a:pPr algn="ctr"/>
            <a:r>
              <a:rPr lang="cs-CZ" sz="4400">
                <a:latin typeface="Calibri" pitchFamily="34" charset="0"/>
              </a:rPr>
              <a:t>7.VČELAŘSKÉ JARO</a:t>
            </a:r>
          </a:p>
        </p:txBody>
      </p:sp>
      <p:sp>
        <p:nvSpPr>
          <p:cNvPr id="64515" name="Podnadpis 2"/>
          <p:cNvSpPr>
            <a:spLocks/>
          </p:cNvSpPr>
          <p:nvPr/>
        </p:nvSpPr>
        <p:spPr bwMode="auto">
          <a:xfrm>
            <a:off x="0" y="620713"/>
            <a:ext cx="9144000" cy="1152525"/>
          </a:xfrm>
          <a:prstGeom prst="rect">
            <a:avLst/>
          </a:prstGeom>
          <a:noFill/>
          <a:ln w="9525">
            <a:noFill/>
            <a:miter lim="800000"/>
            <a:headEnd/>
            <a:tailEnd/>
          </a:ln>
        </p:spPr>
        <p:txBody>
          <a:bodyPr/>
          <a:lstStyle/>
          <a:p>
            <a:pPr>
              <a:spcBef>
                <a:spcPct val="20000"/>
              </a:spcBef>
              <a:buFont typeface="Wingdings" pitchFamily="2" charset="2"/>
              <a:buNone/>
            </a:pPr>
            <a:r>
              <a:rPr lang="cs-CZ" sz="2400">
                <a:latin typeface="Calibri" pitchFamily="34" charset="0"/>
              </a:rPr>
              <a:t>CHARAKTERISTIKA</a:t>
            </a:r>
            <a:r>
              <a:rPr lang="cs-CZ" sz="2400"/>
              <a:t>, </a:t>
            </a:r>
            <a:r>
              <a:rPr lang="cs-CZ" sz="2400">
                <a:latin typeface="Calibri" pitchFamily="34" charset="0"/>
              </a:rPr>
              <a:t>HYNUTÍ ZIMUJÍCÍ GENERACE</a:t>
            </a:r>
            <a:r>
              <a:rPr lang="cs-CZ" sz="2400"/>
              <a:t>, </a:t>
            </a:r>
            <a:r>
              <a:rPr lang="cs-CZ" sz="2400">
                <a:latin typeface="Calibri" pitchFamily="34" charset="0"/>
              </a:rPr>
              <a:t>VYROVNÁVÁNÍ A POSILOVÁNÍ VČELSTEV</a:t>
            </a:r>
            <a:r>
              <a:rPr lang="cs-CZ" sz="2400"/>
              <a:t>, </a:t>
            </a:r>
            <a:r>
              <a:rPr lang="cs-CZ" sz="2400">
                <a:latin typeface="Calibri" pitchFamily="34" charset="0"/>
              </a:rPr>
              <a:t>ROZŠIŘOVÁNÍ VČELSTEV</a:t>
            </a:r>
            <a:r>
              <a:rPr lang="cs-CZ" sz="2400"/>
              <a:t>, </a:t>
            </a:r>
            <a:r>
              <a:rPr lang="cs-CZ" sz="2400">
                <a:latin typeface="Calibri" pitchFamily="34" charset="0"/>
              </a:rPr>
              <a:t>PŘEKLÁDÁNÍ A PŘEMISŤOVÁNÍ VČELSTEV</a:t>
            </a:r>
            <a:r>
              <a:rPr lang="cs-CZ" sz="2400"/>
              <a:t>, </a:t>
            </a:r>
            <a:r>
              <a:rPr lang="cs-CZ" sz="2400">
                <a:latin typeface="Calibri" pitchFamily="34" charset="0"/>
              </a:rPr>
              <a:t>KOČOVÁNÍ</a:t>
            </a:r>
          </a:p>
        </p:txBody>
      </p:sp>
      <p:sp>
        <p:nvSpPr>
          <p:cNvPr id="64516" name="Rectangle 4"/>
          <p:cNvSpPr>
            <a:spLocks noChangeArrowheads="1"/>
          </p:cNvSpPr>
          <p:nvPr/>
        </p:nvSpPr>
        <p:spPr bwMode="auto">
          <a:xfrm>
            <a:off x="1763713" y="1916113"/>
            <a:ext cx="5276850" cy="457200"/>
          </a:xfrm>
          <a:prstGeom prst="rect">
            <a:avLst/>
          </a:prstGeom>
          <a:noFill/>
          <a:ln w="9525">
            <a:noFill/>
            <a:miter lim="800000"/>
            <a:headEnd/>
            <a:tailEnd/>
          </a:ln>
        </p:spPr>
        <p:txBody>
          <a:bodyPr wrap="none" anchor="ctr">
            <a:spAutoFit/>
          </a:bodyPr>
          <a:lstStyle/>
          <a:p>
            <a:r>
              <a:rPr lang="cs-CZ" sz="2400"/>
              <a:t>Období růstu se stavebním pudem </a:t>
            </a:r>
          </a:p>
        </p:txBody>
      </p:sp>
      <p:sp>
        <p:nvSpPr>
          <p:cNvPr id="64517" name="Rectangle 5"/>
          <p:cNvSpPr>
            <a:spLocks noChangeArrowheads="1"/>
          </p:cNvSpPr>
          <p:nvPr/>
        </p:nvSpPr>
        <p:spPr bwMode="auto">
          <a:xfrm>
            <a:off x="0" y="2708275"/>
            <a:ext cx="9144000" cy="3378200"/>
          </a:xfrm>
          <a:prstGeom prst="rect">
            <a:avLst/>
          </a:prstGeom>
          <a:noFill/>
          <a:ln w="9525">
            <a:noFill/>
            <a:miter lim="800000"/>
            <a:headEnd/>
            <a:tailEnd/>
          </a:ln>
        </p:spPr>
        <p:txBody>
          <a:bodyPr anchor="ctr">
            <a:spAutoFit/>
          </a:bodyPr>
          <a:lstStyle/>
          <a:p>
            <a:pPr algn="just">
              <a:buFont typeface="Wingdings" pitchFamily="2" charset="2"/>
              <a:buChar char="v"/>
            </a:pPr>
            <a:r>
              <a:rPr lang="cs-CZ" sz="2400"/>
              <a:t>jde o období, kdy jsou včelstva poprvé schopna donést si vedle zásob pylových i zásoby medné</a:t>
            </a:r>
          </a:p>
          <a:p>
            <a:pPr>
              <a:buFont typeface="Wingdings" pitchFamily="2" charset="2"/>
              <a:buChar char="v"/>
            </a:pPr>
            <a:r>
              <a:rPr lang="cs-CZ" sz="2400" b="0"/>
              <a:t>na jeho konci včelstva dosahují vrcholu růstu a proto je třeba začít poskytovat dostatečný prostor - tzv. rozšiřovat - nejen pro stále větší množství líhnoucích se včel, ale i pro intenzívní plodování matky a hlavně pro nově se dostavující stavební pud</a:t>
            </a:r>
          </a:p>
          <a:p>
            <a:pPr>
              <a:buFont typeface="Wingdings" pitchFamily="2" charset="2"/>
              <a:buChar char="v"/>
            </a:pPr>
            <a:r>
              <a:rPr lang="cs-CZ" sz="2400" b="0"/>
              <a:t>rozšíření včelstev může být také první prohlídkou včelstva po zimě, takže si všímáme i těch věcí, kterých si máme všímat při první jarní prohlídce.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6664325"/>
          </a:xfrm>
          <a:prstGeom prst="rect">
            <a:avLst/>
          </a:prstGeom>
          <a:noFill/>
          <a:ln w="9525">
            <a:noFill/>
            <a:miter lim="800000"/>
            <a:headEnd/>
            <a:tailEnd/>
          </a:ln>
        </p:spPr>
        <p:txBody>
          <a:bodyPr anchor="ctr">
            <a:spAutoFit/>
          </a:bodyPr>
          <a:lstStyle/>
          <a:p>
            <a:pPr>
              <a:buFont typeface="Wingdings" pitchFamily="2" charset="2"/>
              <a:buChar char="v"/>
            </a:pPr>
            <a:r>
              <a:rPr lang="cs-CZ" sz="2400" b="0"/>
              <a:t>rozšíření lze při nástavkovém včelaření provést </a:t>
            </a:r>
            <a:r>
              <a:rPr lang="cs-CZ" sz="2400"/>
              <a:t>obvykle</a:t>
            </a:r>
            <a:r>
              <a:rPr lang="cs-CZ" sz="2400" b="0"/>
              <a:t> pomocí celých tzv. rozšiřovacích nástavků vystrojených na okrajích po jedné souši a mezi ně vkládáme mezistěny, abychom zajistili pravidelnou obnovu díla</a:t>
            </a:r>
          </a:p>
          <a:p>
            <a:pPr>
              <a:buFont typeface="Wingdings" pitchFamily="2" charset="2"/>
              <a:buChar char="v"/>
            </a:pPr>
            <a:r>
              <a:rPr lang="cs-CZ" sz="2400"/>
              <a:t>mezi mezistěny můžeme vložit i stavební rámek</a:t>
            </a:r>
          </a:p>
          <a:p>
            <a:pPr>
              <a:buFont typeface="Wingdings" pitchFamily="2" charset="2"/>
              <a:buChar char="v"/>
            </a:pPr>
            <a:r>
              <a:rPr lang="cs-CZ" sz="2400" b="0"/>
              <a:t>rozšiřovací nástavky přidáváme buď </a:t>
            </a:r>
            <a:r>
              <a:rPr lang="cs-CZ" sz="2400"/>
              <a:t>nahoru </a:t>
            </a:r>
            <a:r>
              <a:rPr lang="cs-CZ" sz="2400" b="0"/>
              <a:t>(u silných včelstev při příznivém počasí během jara) a nebo dolů u včelstev slabších a hrozí-li výkyvy v počasí</a:t>
            </a:r>
          </a:p>
          <a:p>
            <a:pPr>
              <a:buFont typeface="Wingdings" pitchFamily="2" charset="2"/>
              <a:buChar char="v"/>
            </a:pPr>
            <a:r>
              <a:rPr lang="cs-CZ" sz="2400"/>
              <a:t>nevhodným rozšířením včelstva brzdíme jeho růst</a:t>
            </a:r>
          </a:p>
          <a:p>
            <a:pPr>
              <a:buFont typeface="Wingdings" pitchFamily="2" charset="2"/>
              <a:buChar char="v"/>
            </a:pPr>
            <a:r>
              <a:rPr lang="cs-CZ" sz="2400" b="0"/>
              <a:t>u ostatních typů úlů obvykle přidáváme jednotlivé mezistěny na okraj plodového tělesa, protože vložením mezi plásty s plodem bychom rozbili plodové těleso, zhoršili jeho teplotní bilanci a zbrzdili růst</a:t>
            </a:r>
          </a:p>
          <a:p>
            <a:pPr>
              <a:buFont typeface="Wingdings" pitchFamily="2" charset="2"/>
              <a:buChar char="v"/>
            </a:pPr>
            <a:r>
              <a:rPr lang="cs-CZ" sz="2400"/>
              <a:t>opožděné rozšíření</a:t>
            </a:r>
            <a:r>
              <a:rPr lang="cs-CZ" sz="2400" b="0"/>
              <a:t> může naopak vést k rozvoji ve stísněných podmínkách a k pozdějšímu </a:t>
            </a:r>
            <a:r>
              <a:rPr lang="cs-CZ" sz="2400"/>
              <a:t>vyrojení včelstva</a:t>
            </a:r>
          </a:p>
          <a:p>
            <a:pPr>
              <a:buFont typeface="Wingdings" pitchFamily="2" charset="2"/>
              <a:buChar char="v"/>
            </a:pPr>
            <a:r>
              <a:rPr lang="cs-CZ" sz="2400" b="0"/>
              <a:t>tam, kde provádíme záměnu nástavků v období včelařského předjaří, se nebezpečí stísnění včelstva odsouvá na pozdější dobu.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8950325" cy="822325"/>
          </a:xfrm>
          <a:prstGeom prst="rect">
            <a:avLst/>
          </a:prstGeom>
          <a:noFill/>
          <a:ln w="9525">
            <a:noFill/>
            <a:miter lim="800000"/>
            <a:headEnd/>
            <a:tailEnd/>
          </a:ln>
        </p:spPr>
        <p:txBody>
          <a:bodyPr>
            <a:spAutoFit/>
          </a:bodyPr>
          <a:lstStyle/>
          <a:p>
            <a:pPr>
              <a:buFont typeface="Wingdings" pitchFamily="2" charset="2"/>
              <a:buChar char="v"/>
            </a:pPr>
            <a:r>
              <a:rPr lang="cs-CZ" sz="2400"/>
              <a:t>metody rozšiřování se velmi liší v závislosti na typu úlu, průběhu jara, stavu včelstev apod.</a:t>
            </a:r>
          </a:p>
        </p:txBody>
      </p:sp>
      <p:sp>
        <p:nvSpPr>
          <p:cNvPr id="66563" name="Rectangle 3"/>
          <p:cNvSpPr>
            <a:spLocks noChangeArrowheads="1"/>
          </p:cNvSpPr>
          <p:nvPr/>
        </p:nvSpPr>
        <p:spPr bwMode="auto">
          <a:xfrm>
            <a:off x="0" y="1106488"/>
            <a:ext cx="9144000" cy="5568950"/>
          </a:xfrm>
          <a:prstGeom prst="rect">
            <a:avLst/>
          </a:prstGeom>
          <a:noFill/>
          <a:ln w="9525">
            <a:noFill/>
            <a:miter lim="800000"/>
            <a:headEnd/>
            <a:tailEnd/>
          </a:ln>
        </p:spPr>
        <p:txBody>
          <a:bodyPr anchor="ctr">
            <a:spAutoFit/>
          </a:bodyPr>
          <a:lstStyle/>
          <a:p>
            <a:pPr>
              <a:buFont typeface="Wingdings" pitchFamily="2" charset="2"/>
              <a:buChar char="v"/>
            </a:pPr>
            <a:r>
              <a:rPr lang="cs-CZ" sz="2400"/>
              <a:t>Koncem dubna a začátkem května vyrovnáváme sílu včelstev</a:t>
            </a:r>
            <a:r>
              <a:rPr lang="cs-CZ" sz="2400" b="0"/>
              <a:t> (včelstva se totiž navzdory stejným podmínkám a způsobům ošetřování rozvíjejí nestejnoměrně)</a:t>
            </a:r>
          </a:p>
          <a:p>
            <a:pPr>
              <a:buFont typeface="Wingdings" pitchFamily="2" charset="2"/>
              <a:buChar char="v"/>
            </a:pPr>
            <a:r>
              <a:rPr lang="cs-CZ" sz="2400"/>
              <a:t>vyrovnaný kondiční stav včelstev je základním předpokladem pro ekonomické ošetřování a využití včelstev v produkčním období a jednou z podmínek efektivního včelaření</a:t>
            </a:r>
            <a:endParaRPr lang="cs-CZ" sz="2400" b="0"/>
          </a:p>
          <a:p>
            <a:pPr>
              <a:buFont typeface="Wingdings" pitchFamily="2" charset="2"/>
              <a:buChar char="v"/>
            </a:pPr>
            <a:r>
              <a:rPr lang="cs-CZ" sz="2400" b="0"/>
              <a:t> </a:t>
            </a:r>
            <a:r>
              <a:rPr lang="cs-CZ" sz="2400"/>
              <a:t>Posilování</a:t>
            </a:r>
            <a:r>
              <a:rPr lang="cs-CZ" sz="2400" b="0"/>
              <a:t> provádíme jen u včelstev s mladou výkonnou matkou, u nichž je předpoklad dobrého dalšího rozvoje, a to bud' přidáváním mladých včel, které smetáme z plástů silných nebo záložních včelstev nebo přidáváním celých plodových plástů s vybíhajícím plodem, příp. i mladuškami</a:t>
            </a:r>
          </a:p>
          <a:p>
            <a:pPr>
              <a:buFont typeface="Wingdings" pitchFamily="2" charset="2"/>
              <a:buChar char="v"/>
            </a:pPr>
            <a:r>
              <a:rPr lang="cs-CZ" sz="2400" b="0"/>
              <a:t>tyto plásty odebíráme bud' silným včelstvům, u kterých je tak bouřlivý rozvoj, že hrozí vyrojení včelstva před započetím snůšky, nebo manipulačním čí záložním včelstvům.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2647950"/>
          </a:xfrm>
          <a:prstGeom prst="rect">
            <a:avLst/>
          </a:prstGeom>
          <a:noFill/>
          <a:ln w="9525">
            <a:noFill/>
            <a:miter lim="800000"/>
            <a:headEnd/>
            <a:tailEnd/>
          </a:ln>
        </p:spPr>
        <p:txBody>
          <a:bodyPr>
            <a:spAutoFit/>
          </a:bodyPr>
          <a:lstStyle/>
          <a:p>
            <a:pPr>
              <a:buFont typeface="Wingdings" pitchFamily="2" charset="2"/>
              <a:buChar char="v"/>
            </a:pPr>
            <a:r>
              <a:rPr lang="cs-CZ" sz="2400"/>
              <a:t>spojování včelstev</a:t>
            </a:r>
            <a:r>
              <a:rPr lang="cs-CZ" sz="2400" b="0"/>
              <a:t>, při němž ponecháme vždy tu lepší (obvykle mladší výkonnější) matku. </a:t>
            </a:r>
          </a:p>
          <a:p>
            <a:pPr>
              <a:buFont typeface="Wingdings" pitchFamily="2" charset="2"/>
              <a:buNone/>
            </a:pPr>
            <a:r>
              <a:rPr lang="cs-CZ" sz="2400" b="0"/>
              <a:t>(pro tyto zásahy je nutno znát zdravotní situaci ve včelstvech, abychom nezpůsobili šíření chorob) </a:t>
            </a:r>
          </a:p>
          <a:p>
            <a:pPr>
              <a:buFont typeface="Wingdings" pitchFamily="2" charset="2"/>
              <a:buChar char="v"/>
            </a:pPr>
            <a:r>
              <a:rPr lang="cs-CZ" sz="2400" b="0"/>
              <a:t>tyto zásahy zkreslují odhad plemenné hodnoty včelstev, vyrovnávání síly provádíme výhradně v chovech užitkových, resp. nanejvýš u včelstev manipulačních.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ChangeArrowheads="1"/>
          </p:cNvSpPr>
          <p:nvPr/>
        </p:nvSpPr>
        <p:spPr bwMode="auto">
          <a:xfrm>
            <a:off x="755650" y="0"/>
            <a:ext cx="8135938" cy="1128713"/>
          </a:xfrm>
          <a:prstGeom prst="rect">
            <a:avLst/>
          </a:prstGeom>
          <a:noFill/>
          <a:ln w="9525">
            <a:noFill/>
            <a:miter lim="800000"/>
            <a:headEnd/>
            <a:tailEnd/>
          </a:ln>
        </p:spPr>
        <p:txBody>
          <a:bodyPr>
            <a:spAutoFit/>
          </a:bodyPr>
          <a:lstStyle/>
          <a:p>
            <a:r>
              <a:rPr lang="cs-CZ" sz="4000"/>
              <a:t>8.VČELAŘSKÉ ČASNÉ LÉTO</a:t>
            </a:r>
          </a:p>
          <a:p>
            <a:pPr algn="ctr"/>
            <a:r>
              <a:rPr lang="cs-CZ" sz="2800"/>
              <a:t>OBDOBÍ REPRODUKCE</a:t>
            </a:r>
          </a:p>
        </p:txBody>
      </p:sp>
      <p:sp>
        <p:nvSpPr>
          <p:cNvPr id="68611" name="Rectangle 6"/>
          <p:cNvSpPr>
            <a:spLocks noChangeArrowheads="1"/>
          </p:cNvSpPr>
          <p:nvPr/>
        </p:nvSpPr>
        <p:spPr bwMode="auto">
          <a:xfrm>
            <a:off x="0" y="1341438"/>
            <a:ext cx="9144000" cy="1187450"/>
          </a:xfrm>
          <a:prstGeom prst="rect">
            <a:avLst/>
          </a:prstGeom>
          <a:noFill/>
          <a:ln w="9525">
            <a:noFill/>
            <a:miter lim="800000"/>
            <a:headEnd/>
            <a:tailEnd/>
          </a:ln>
        </p:spPr>
        <p:txBody>
          <a:bodyPr>
            <a:spAutoFit/>
          </a:bodyPr>
          <a:lstStyle/>
          <a:p>
            <a:r>
              <a:rPr lang="cs-CZ" sz="2400"/>
              <a:t>CHARAKTERISTIKA, ROJENÍ, POMŮCKY, USAZOVÁNÍ ROJŮ, PŘEDCHÁZENÍ ROJENÍ, UMĚLÉ ROZMNOŽOVÁNÍ, HODNOCENÍ VÝHOD, NEVÝHOD</a:t>
            </a:r>
          </a:p>
        </p:txBody>
      </p:sp>
      <p:sp>
        <p:nvSpPr>
          <p:cNvPr id="68612" name="Rectangle 8"/>
          <p:cNvSpPr>
            <a:spLocks noChangeArrowheads="1"/>
          </p:cNvSpPr>
          <p:nvPr/>
        </p:nvSpPr>
        <p:spPr bwMode="auto">
          <a:xfrm>
            <a:off x="0" y="3114675"/>
            <a:ext cx="9144000" cy="3743325"/>
          </a:xfrm>
          <a:prstGeom prst="rect">
            <a:avLst/>
          </a:prstGeom>
          <a:noFill/>
          <a:ln w="9525">
            <a:noFill/>
            <a:miter lim="800000"/>
            <a:headEnd/>
            <a:tailEnd/>
          </a:ln>
        </p:spPr>
        <p:txBody>
          <a:bodyPr>
            <a:spAutoFit/>
          </a:bodyPr>
          <a:lstStyle/>
          <a:p>
            <a:pPr>
              <a:buFont typeface="Wingdings" pitchFamily="2" charset="2"/>
              <a:buChar char="v"/>
            </a:pPr>
            <a:r>
              <a:rPr lang="cs-CZ" sz="2400" i="1"/>
              <a:t>Období reprodukce je signalizováno rozkvětem trnovníku akátu.</a:t>
            </a:r>
            <a:r>
              <a:rPr lang="cs-CZ" sz="2400" b="0"/>
              <a:t> (V raných oblastech rozkvétá v poslední dekádě května).</a:t>
            </a:r>
          </a:p>
          <a:p>
            <a:pPr>
              <a:buFont typeface="Wingdings" pitchFamily="2" charset="2"/>
              <a:buChar char="v"/>
            </a:pPr>
            <a:r>
              <a:rPr lang="cs-CZ" sz="2400" b="0"/>
              <a:t>Včelstva se však mohou v ojedinělých případech rojit i dříve. (Obvykle v důsledku opožděných zásahů při rozšiřování včelstev). </a:t>
            </a:r>
            <a:endParaRPr lang="cs-CZ" sz="2400"/>
          </a:p>
          <a:p>
            <a:pPr>
              <a:buFont typeface="Wingdings" pitchFamily="2" charset="2"/>
              <a:buChar char="v"/>
            </a:pPr>
            <a:r>
              <a:rPr lang="cs-CZ" sz="2400"/>
              <a:t>Reprodukce</a:t>
            </a:r>
            <a:r>
              <a:rPr lang="cs-CZ" sz="2400" b="0"/>
              <a:t> včely medonosné zahrnuje odchov trubců a matek a také vlastní akt vyrojení (</a:t>
            </a:r>
            <a:r>
              <a:rPr lang="cs-CZ" sz="2400"/>
              <a:t>zvýšení počtu včelstev</a:t>
            </a:r>
            <a:r>
              <a:rPr lang="cs-CZ" sz="2400" b="0"/>
              <a:t>).</a:t>
            </a:r>
          </a:p>
          <a:p>
            <a:pPr>
              <a:buFont typeface="Wingdings" pitchFamily="2" charset="2"/>
              <a:buChar char="v"/>
            </a:pPr>
            <a:r>
              <a:rPr lang="cs-CZ" sz="2400" b="0"/>
              <a:t>Toto vývojové stadium je téměř zcela nahrazeno produkčním obdobím, pokud se ve včelstvu nerozvinula rojová nálada.</a:t>
            </a:r>
          </a:p>
          <a:p>
            <a:pPr>
              <a:buFont typeface="Wingdings" pitchFamily="2" charset="2"/>
              <a:buChar char="v"/>
            </a:pPr>
            <a:r>
              <a:rPr lang="cs-CZ" sz="2400" b="0"/>
              <a:t>Geny nevyrojeného včelstva se tak dostávají do okolních včelstev jen pomocí trubců.</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ChangeArrowheads="1"/>
          </p:cNvSpPr>
          <p:nvPr/>
        </p:nvSpPr>
        <p:spPr bwMode="auto">
          <a:xfrm>
            <a:off x="0" y="0"/>
            <a:ext cx="9144000" cy="6664325"/>
          </a:xfrm>
          <a:prstGeom prst="rect">
            <a:avLst/>
          </a:prstGeom>
          <a:noFill/>
          <a:ln w="9525">
            <a:noFill/>
            <a:miter lim="800000"/>
            <a:headEnd/>
            <a:tailEnd/>
          </a:ln>
        </p:spPr>
        <p:txBody>
          <a:bodyPr>
            <a:spAutoFit/>
          </a:bodyPr>
          <a:lstStyle/>
          <a:p>
            <a:pPr>
              <a:buFont typeface="Wingdings" pitchFamily="2" charset="2"/>
              <a:buChar char="v"/>
            </a:pPr>
            <a:r>
              <a:rPr lang="cs-CZ" sz="2400" b="0"/>
              <a:t>Hlavním zásahem do včelstev v tomto období je "nasazování medníků„ ( včasné a vhodné provedení tlumí vznik rojové nálady).</a:t>
            </a:r>
          </a:p>
          <a:p>
            <a:pPr>
              <a:buFont typeface="Wingdings" pitchFamily="2" charset="2"/>
              <a:buChar char="v"/>
            </a:pPr>
            <a:r>
              <a:rPr lang="cs-CZ" sz="2400" b="0"/>
              <a:t>Nasazení medníku znamená nasazení jednoho nástavku při chovu včel v klasických dvouprostorových úlech, ale také potřebného počtu nástavků u nástavkových úlů (záleží na typu úlu a technologii chovu).</a:t>
            </a:r>
          </a:p>
          <a:p>
            <a:pPr>
              <a:buFont typeface="Wingdings" pitchFamily="2" charset="2"/>
              <a:buNone/>
            </a:pPr>
            <a:endParaRPr lang="cs-CZ" sz="2400" b="0"/>
          </a:p>
          <a:p>
            <a:pPr>
              <a:buFont typeface="Wingdings" pitchFamily="2" charset="2"/>
              <a:buNone/>
            </a:pPr>
            <a:r>
              <a:rPr lang="cs-CZ" sz="2400" u="sng">
                <a:solidFill>
                  <a:schemeClr val="tx2"/>
                </a:solidFill>
              </a:rPr>
              <a:t>U nástavkových úlů</a:t>
            </a:r>
            <a:r>
              <a:rPr lang="cs-CZ" sz="2400" b="0"/>
              <a:t> se medníky nasazují několika způsoby: </a:t>
            </a:r>
          </a:p>
          <a:p>
            <a:pPr>
              <a:buFont typeface="Wingdings" pitchFamily="2" charset="2"/>
              <a:buNone/>
            </a:pPr>
            <a:r>
              <a:rPr lang="cs-CZ" sz="2400" b="0"/>
              <a:t>    a) pouhým přidáním nástavku s tmavějšími soušemi (tzv.  </a:t>
            </a:r>
          </a:p>
          <a:p>
            <a:pPr>
              <a:buFont typeface="Wingdings" pitchFamily="2" charset="2"/>
              <a:buNone/>
            </a:pPr>
            <a:r>
              <a:rPr lang="cs-CZ" sz="2400" b="0"/>
              <a:t>        medníkový nástavek), (pokud jsme již včelstva rozšiřovali </a:t>
            </a:r>
          </a:p>
          <a:p>
            <a:pPr>
              <a:buFont typeface="Wingdings" pitchFamily="2" charset="2"/>
              <a:buNone/>
            </a:pPr>
            <a:r>
              <a:rPr lang="cs-CZ" sz="2400" b="0"/>
              <a:t>        pomocí rozšiřovacího nástavku)                                      </a:t>
            </a:r>
          </a:p>
          <a:p>
            <a:pPr>
              <a:buFont typeface="Wingdings" pitchFamily="2" charset="2"/>
              <a:buNone/>
            </a:pPr>
            <a:r>
              <a:rPr lang="cs-CZ" sz="2400" b="0"/>
              <a:t>    b) lze dále pokračovat v rozšiřování pomocí rozšiřovacího </a:t>
            </a:r>
          </a:p>
          <a:p>
            <a:pPr>
              <a:buFont typeface="Wingdings" pitchFamily="2" charset="2"/>
              <a:buNone/>
            </a:pPr>
            <a:r>
              <a:rPr lang="cs-CZ" sz="2400" b="0"/>
              <a:t>        nástavku s mezistěnami, je-li zapotřebí vytvořit více mladého  </a:t>
            </a:r>
          </a:p>
          <a:p>
            <a:pPr>
              <a:buFont typeface="Wingdings" pitchFamily="2" charset="2"/>
              <a:buNone/>
            </a:pPr>
            <a:r>
              <a:rPr lang="cs-CZ" sz="2400" b="0"/>
              <a:t>        díla</a:t>
            </a:r>
          </a:p>
          <a:p>
            <a:pPr>
              <a:buFont typeface="Wingdings" pitchFamily="2" charset="2"/>
              <a:buNone/>
            </a:pPr>
            <a:r>
              <a:rPr lang="cs-CZ" sz="2400" b="0"/>
              <a:t>    c) kombinace přidání rozšiřovacího a později nástavku </a:t>
            </a:r>
          </a:p>
          <a:p>
            <a:pPr>
              <a:buFont typeface="Wingdings" pitchFamily="2" charset="2"/>
              <a:buNone/>
            </a:pPr>
            <a:r>
              <a:rPr lang="cs-CZ" sz="2400" b="0"/>
              <a:t>        medníkového.</a:t>
            </a:r>
          </a:p>
          <a:p>
            <a:pPr>
              <a:buFont typeface="Wingdings" pitchFamily="2" charset="2"/>
              <a:buChar char="v"/>
            </a:pPr>
            <a:r>
              <a:rPr lang="cs-CZ" sz="2400" b="0"/>
              <a:t>Medníkové nástavky oddělujeme od dolní části úlu </a:t>
            </a:r>
            <a:r>
              <a:rPr lang="cs-CZ" sz="2400"/>
              <a:t>mateří mřížkou.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ChangeArrowheads="1"/>
          </p:cNvSpPr>
          <p:nvPr/>
        </p:nvSpPr>
        <p:spPr bwMode="auto">
          <a:xfrm>
            <a:off x="0" y="3832225"/>
            <a:ext cx="9144000" cy="366713"/>
          </a:xfrm>
          <a:prstGeom prst="rect">
            <a:avLst/>
          </a:prstGeom>
          <a:noFill/>
          <a:ln w="9525">
            <a:noFill/>
            <a:miter lim="800000"/>
            <a:headEnd/>
            <a:tailEnd/>
          </a:ln>
        </p:spPr>
        <p:txBody>
          <a:bodyPr anchor="ctr">
            <a:spAutoFit/>
          </a:bodyPr>
          <a:lstStyle/>
          <a:p>
            <a:pPr indent="365125" algn="ctr"/>
            <a:r>
              <a:rPr lang="cs-CZ" b="0"/>
              <a:t> </a:t>
            </a:r>
          </a:p>
        </p:txBody>
      </p:sp>
      <p:sp>
        <p:nvSpPr>
          <p:cNvPr id="70659" name="Rectangle 6"/>
          <p:cNvSpPr>
            <a:spLocks noChangeArrowheads="1"/>
          </p:cNvSpPr>
          <p:nvPr/>
        </p:nvSpPr>
        <p:spPr bwMode="auto">
          <a:xfrm>
            <a:off x="0" y="0"/>
            <a:ext cx="9144000" cy="5934075"/>
          </a:xfrm>
          <a:prstGeom prst="rect">
            <a:avLst/>
          </a:prstGeom>
          <a:noFill/>
          <a:ln w="9525">
            <a:noFill/>
            <a:miter lim="800000"/>
            <a:headEnd/>
            <a:tailEnd/>
          </a:ln>
        </p:spPr>
        <p:txBody>
          <a:bodyPr>
            <a:spAutoFit/>
          </a:bodyPr>
          <a:lstStyle/>
          <a:p>
            <a:pPr>
              <a:buFont typeface="Wingdings" pitchFamily="2" charset="2"/>
              <a:buChar char="v"/>
            </a:pPr>
            <a:r>
              <a:rPr lang="cs-CZ" sz="2400" b="0"/>
              <a:t>Použití mateří mřížky je základním rozdílem mezi </a:t>
            </a:r>
            <a:r>
              <a:rPr lang="cs-CZ" sz="2400"/>
              <a:t>rozšiřováním a nasazováním medníku</a:t>
            </a:r>
            <a:r>
              <a:rPr lang="cs-CZ" sz="2400" b="0"/>
              <a:t>.</a:t>
            </a:r>
          </a:p>
          <a:p>
            <a:pPr>
              <a:buFont typeface="Wingdings" pitchFamily="2" charset="2"/>
              <a:buChar char="v"/>
            </a:pPr>
            <a:r>
              <a:rPr lang="cs-CZ" sz="2400" b="0"/>
              <a:t>Při </a:t>
            </a:r>
            <a:r>
              <a:rPr lang="cs-CZ" sz="2400"/>
              <a:t>rozšiřování</a:t>
            </a:r>
            <a:r>
              <a:rPr lang="cs-CZ" sz="2400" b="0"/>
              <a:t> přidáváme především mezistěny (či nástavky s mezistěnami), které chceme, aby včely co nejrychleji vystavěly a matka zakladla.</a:t>
            </a:r>
          </a:p>
          <a:p>
            <a:pPr>
              <a:buFont typeface="Wingdings" pitchFamily="2" charset="2"/>
              <a:buChar char="v"/>
            </a:pPr>
            <a:r>
              <a:rPr lang="cs-CZ" sz="2400" b="0"/>
              <a:t>Při </a:t>
            </a:r>
            <a:r>
              <a:rPr lang="cs-CZ" sz="2400"/>
              <a:t>nasazování medníků</a:t>
            </a:r>
            <a:r>
              <a:rPr lang="cs-CZ" sz="2400" b="0"/>
              <a:t> dodáváme především prázdné souše pro ukládání medu.</a:t>
            </a:r>
          </a:p>
          <a:p>
            <a:pPr>
              <a:buFont typeface="Wingdings" pitchFamily="2" charset="2"/>
              <a:buChar char="v"/>
            </a:pPr>
            <a:r>
              <a:rPr lang="cs-CZ" sz="2400" b="0"/>
              <a:t>Čas vhodný pro rozšíření včelstva či nasazení medníku se odvozuje od </a:t>
            </a:r>
            <a:r>
              <a:rPr lang="cs-CZ" sz="2400"/>
              <a:t>síly včelstva a intenzity snůšky</a:t>
            </a:r>
            <a:r>
              <a:rPr lang="cs-CZ" sz="2400" b="0"/>
              <a:t> (od počasí a stavu vegetace). </a:t>
            </a:r>
          </a:p>
          <a:p>
            <a:pPr>
              <a:buFont typeface="Wingdings" pitchFamily="2" charset="2"/>
              <a:buChar char="v"/>
            </a:pPr>
            <a:r>
              <a:rPr lang="cs-CZ" sz="2400" b="0"/>
              <a:t>Nástavkové úly jsou přizpůsobeny svou konstrukcí na rychlé, účinné a snadné provedení zásahů rozšiřování a nasazování medníků a šetří včelaři práci i námahu.</a:t>
            </a:r>
            <a:r>
              <a:rPr lang="cs-CZ" sz="2400"/>
              <a:t> </a:t>
            </a:r>
          </a:p>
          <a:p>
            <a:pPr>
              <a:buFont typeface="Wingdings" pitchFamily="2" charset="2"/>
              <a:buChar char="v"/>
            </a:pPr>
            <a:endParaRPr lang="cs-CZ" sz="2400" b="0"/>
          </a:p>
          <a:p>
            <a:pPr>
              <a:buFont typeface="Wingdings" pitchFamily="2" charset="2"/>
              <a:buNone/>
            </a:pPr>
            <a:endParaRPr lang="cs-CZ" sz="2400" b="0"/>
          </a:p>
          <a:p>
            <a:pPr>
              <a:buFont typeface="Wingdings" pitchFamily="2" charset="2"/>
              <a:buNone/>
            </a:pPr>
            <a:endParaRPr lang="cs-CZ" sz="24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ctrTitle"/>
          </p:nvPr>
        </p:nvSpPr>
        <p:spPr>
          <a:xfrm>
            <a:off x="0" y="0"/>
            <a:ext cx="9144000" cy="866775"/>
          </a:xfrm>
        </p:spPr>
        <p:txBody>
          <a:bodyPr/>
          <a:lstStyle/>
          <a:p>
            <a:pPr eaLnBrk="1" hangingPunct="1"/>
            <a:r>
              <a:rPr lang="cs-CZ" b="1" smtClean="0"/>
              <a:t>5.VČELAŘSKÁ ZIMA</a:t>
            </a:r>
          </a:p>
        </p:txBody>
      </p:sp>
      <p:sp>
        <p:nvSpPr>
          <p:cNvPr id="7171" name="Podnadpis 2"/>
          <p:cNvSpPr>
            <a:spLocks noGrp="1"/>
          </p:cNvSpPr>
          <p:nvPr>
            <p:ph type="subTitle" idx="1"/>
          </p:nvPr>
        </p:nvSpPr>
        <p:spPr>
          <a:xfrm>
            <a:off x="0" y="981075"/>
            <a:ext cx="9144000" cy="3743325"/>
          </a:xfrm>
        </p:spPr>
        <p:txBody>
          <a:bodyPr/>
          <a:lstStyle/>
          <a:p>
            <a:pPr algn="l" eaLnBrk="1" hangingPunct="1">
              <a:buFont typeface="Wingdings" pitchFamily="2" charset="2"/>
              <a:buChar char="v"/>
            </a:pPr>
            <a:r>
              <a:rPr lang="cs-CZ" b="1" smtClean="0">
                <a:solidFill>
                  <a:schemeClr val="tx1"/>
                </a:solidFill>
              </a:rPr>
              <a:t>CHARAKTERISTIKA</a:t>
            </a:r>
          </a:p>
          <a:p>
            <a:pPr algn="l" eaLnBrk="1" hangingPunct="1">
              <a:buFont typeface="Wingdings" pitchFamily="2" charset="2"/>
              <a:buChar char="v"/>
            </a:pPr>
            <a:r>
              <a:rPr lang="cs-CZ" b="1" smtClean="0">
                <a:solidFill>
                  <a:schemeClr val="tx1"/>
                </a:solidFill>
              </a:rPr>
              <a:t>ZIMNÍ CHUMÁČ</a:t>
            </a:r>
          </a:p>
          <a:p>
            <a:pPr algn="l" eaLnBrk="1" hangingPunct="1">
              <a:buFont typeface="Wingdings" pitchFamily="2" charset="2"/>
              <a:buChar char="v"/>
            </a:pPr>
            <a:r>
              <a:rPr lang="cs-CZ" b="1" smtClean="0">
                <a:solidFill>
                  <a:schemeClr val="tx1"/>
                </a:solidFill>
              </a:rPr>
              <a:t>KONTROLA ODPOSLECHEM</a:t>
            </a:r>
          </a:p>
          <a:p>
            <a:pPr algn="l" eaLnBrk="1" hangingPunct="1">
              <a:buFont typeface="Wingdings" pitchFamily="2" charset="2"/>
              <a:buChar char="v"/>
            </a:pPr>
            <a:r>
              <a:rPr lang="cs-CZ" b="1" smtClean="0">
                <a:solidFill>
                  <a:schemeClr val="tx1"/>
                </a:solidFill>
              </a:rPr>
              <a:t>KONTROLA PODLOŽEK</a:t>
            </a:r>
          </a:p>
          <a:p>
            <a:pPr algn="l" eaLnBrk="1" hangingPunct="1">
              <a:buFont typeface="Wingdings" pitchFamily="2" charset="2"/>
              <a:buChar char="v"/>
            </a:pPr>
            <a:r>
              <a:rPr lang="cs-CZ" b="1" smtClean="0">
                <a:solidFill>
                  <a:schemeClr val="tx1"/>
                </a:solidFill>
              </a:rPr>
              <a:t>RÁMKY-DRÁTKOVÁNÍ, ZATAVOVÁNÍ MEZISTĚN</a:t>
            </a:r>
          </a:p>
          <a:p>
            <a:pPr algn="l" eaLnBrk="1" hangingPunct="1">
              <a:buFont typeface="Wingdings" pitchFamily="2" charset="2"/>
              <a:buChar char="v"/>
            </a:pPr>
            <a:r>
              <a:rPr lang="cs-CZ" b="1" smtClean="0">
                <a:solidFill>
                  <a:schemeClr val="tx1"/>
                </a:solidFill>
              </a:rPr>
              <a:t>VYHODNOCOVÁNÍ ZÁZNAMŮ</a:t>
            </a:r>
          </a:p>
          <a:p>
            <a:pPr algn="l" eaLnBrk="1" hangingPunct="1"/>
            <a:endParaRPr lang="cs-CZ" b="1" smtClean="0">
              <a:solidFill>
                <a:schemeClr val="tx1"/>
              </a:solidFill>
            </a:endParaRPr>
          </a:p>
          <a:p>
            <a:pPr eaLnBrk="1" hangingPunct="1">
              <a:buFont typeface="Wingdings" pitchFamily="2" charset="2"/>
              <a:buChar char="v"/>
            </a:pPr>
            <a:endParaRPr lang="cs-CZ" b="1" smtClean="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ChangeArrowheads="1"/>
          </p:cNvSpPr>
          <p:nvPr/>
        </p:nvSpPr>
        <p:spPr bwMode="auto">
          <a:xfrm>
            <a:off x="0" y="0"/>
            <a:ext cx="9144000" cy="6846888"/>
          </a:xfrm>
          <a:prstGeom prst="rect">
            <a:avLst/>
          </a:prstGeom>
          <a:noFill/>
          <a:ln w="9525">
            <a:noFill/>
            <a:miter lim="800000"/>
            <a:headEnd/>
            <a:tailEnd/>
          </a:ln>
        </p:spPr>
        <p:txBody>
          <a:bodyPr>
            <a:spAutoFit/>
          </a:bodyPr>
          <a:lstStyle/>
          <a:p>
            <a:r>
              <a:rPr lang="cs-CZ" sz="2400" u="sng">
                <a:solidFill>
                  <a:schemeClr val="tx2"/>
                </a:solidFill>
              </a:rPr>
              <a:t>U klasických typů</a:t>
            </a:r>
            <a:r>
              <a:rPr lang="cs-CZ" sz="2400" b="0"/>
              <a:t> úlů spočívalo nasazování medníku s použitím zastaralé metody </a:t>
            </a:r>
            <a:r>
              <a:rPr lang="cs-CZ" sz="2400" i="1"/>
              <a:t>převešováním</a:t>
            </a:r>
            <a:r>
              <a:rPr lang="cs-CZ" sz="2400" b="0"/>
              <a:t>. </a:t>
            </a:r>
          </a:p>
          <a:p>
            <a:pPr>
              <a:buFont typeface="Wingdings" pitchFamily="2" charset="2"/>
              <a:buChar char="v"/>
            </a:pPr>
            <a:r>
              <a:rPr lang="cs-CZ" sz="2400" b="0"/>
              <a:t>Několik plástů s převážně zavíčkovaným plodem se převěsí do medníku, který je doplněn krycími plásty se zásobami a soušemi. </a:t>
            </a:r>
          </a:p>
          <a:p>
            <a:pPr>
              <a:buFont typeface="Wingdings" pitchFamily="2" charset="2"/>
              <a:buChar char="v"/>
            </a:pPr>
            <a:r>
              <a:rPr lang="cs-CZ" sz="2400" b="0"/>
              <a:t>Plod přiláká včely a medník je včelami rychleji obsazen.</a:t>
            </a:r>
          </a:p>
          <a:p>
            <a:pPr>
              <a:spcBef>
                <a:spcPct val="50000"/>
              </a:spcBef>
            </a:pPr>
            <a:r>
              <a:rPr lang="cs-CZ" sz="2400" b="0"/>
              <a:t>(Tzv. postupné vpouštění se zaplňuje prostor medníku v několika etapách obvykle s týdenním odstupem. Postupné vpouštění je zastaralé, náročné na potřebu práce. Dříve se používalo při obavách, že jednorázové rozšíření způsobí velké ochlazení včelstva). </a:t>
            </a:r>
          </a:p>
          <a:p>
            <a:pPr>
              <a:buFont typeface="Wingdings" pitchFamily="2" charset="2"/>
              <a:buChar char="v"/>
            </a:pPr>
            <a:r>
              <a:rPr lang="cs-CZ" sz="2400" b="0"/>
              <a:t>Plodové plásty v medníku se umísťují vždy nad plod v plodišti. </a:t>
            </a:r>
          </a:p>
          <a:p>
            <a:pPr>
              <a:buFont typeface="Wingdings" pitchFamily="2" charset="2"/>
              <a:buChar char="v"/>
            </a:pPr>
            <a:r>
              <a:rPr lang="cs-CZ" sz="2400" b="0"/>
              <a:t>Do uvolněného prostoru v plodišti se vkládají mezistěny.</a:t>
            </a:r>
          </a:p>
          <a:p>
            <a:pPr>
              <a:buFont typeface="Wingdings" pitchFamily="2" charset="2"/>
              <a:buChar char="v"/>
            </a:pPr>
            <a:r>
              <a:rPr lang="cs-CZ" sz="2400" b="0"/>
              <a:t>Při převěšování plástů dáváme pozor, abychom nepřeložili do medníku i matku.</a:t>
            </a:r>
          </a:p>
          <a:p>
            <a:pPr>
              <a:buFont typeface="Wingdings" pitchFamily="2" charset="2"/>
              <a:buChar char="v"/>
            </a:pPr>
            <a:r>
              <a:rPr lang="cs-CZ" sz="2400" b="0"/>
              <a:t>Mezi medník a plodiště vkládáme mateří mřížku. </a:t>
            </a:r>
          </a:p>
          <a:p>
            <a:pPr>
              <a:buFont typeface="Wingdings" pitchFamily="2" charset="2"/>
              <a:buChar char="v"/>
            </a:pPr>
            <a:r>
              <a:rPr lang="cs-CZ" sz="2400" b="0"/>
              <a:t>Jakmile včely vystaví dílo a matka je zaklade, můžeme přeložit další plásty se zavíčkovaným plodem do medníku a na jejich místo dát opět mezistěny.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ChangeArrowheads="1"/>
          </p:cNvSpPr>
          <p:nvPr/>
        </p:nvSpPr>
        <p:spPr bwMode="auto">
          <a:xfrm>
            <a:off x="0" y="0"/>
            <a:ext cx="9144000" cy="5934075"/>
          </a:xfrm>
          <a:prstGeom prst="rect">
            <a:avLst/>
          </a:prstGeom>
          <a:noFill/>
          <a:ln w="9525">
            <a:noFill/>
            <a:miter lim="800000"/>
            <a:headEnd/>
            <a:tailEnd/>
          </a:ln>
        </p:spPr>
        <p:txBody>
          <a:bodyPr>
            <a:spAutoFit/>
          </a:bodyPr>
          <a:lstStyle/>
          <a:p>
            <a:pPr>
              <a:buFont typeface="Wingdings" pitchFamily="2" charset="2"/>
              <a:buChar char="v"/>
            </a:pPr>
            <a:r>
              <a:rPr lang="cs-CZ" sz="2400" b="0"/>
              <a:t>V medníku se po vylíhnutí plodu uvolní buňky pro ukládání medu. </a:t>
            </a:r>
          </a:p>
          <a:p>
            <a:pPr>
              <a:buFont typeface="Wingdings" pitchFamily="2" charset="2"/>
              <a:buChar char="v"/>
            </a:pPr>
            <a:r>
              <a:rPr lang="cs-CZ" sz="2400" b="0"/>
              <a:t>Tento způsob obtěžuje nejen včely, ale i včelaře. </a:t>
            </a:r>
          </a:p>
          <a:p>
            <a:pPr>
              <a:buFont typeface="Wingdings" pitchFamily="2" charset="2"/>
              <a:buChar char="v"/>
            </a:pPr>
            <a:r>
              <a:rPr lang="cs-CZ" sz="2400" b="0"/>
              <a:t>Je zapotřebí více zásahů, pro které potřebujeme vhodné počasí. </a:t>
            </a:r>
          </a:p>
          <a:p>
            <a:pPr>
              <a:buFont typeface="Wingdings" pitchFamily="2" charset="2"/>
              <a:buChar char="v"/>
            </a:pPr>
            <a:r>
              <a:rPr lang="cs-CZ" sz="2400" b="0"/>
              <a:t>Včelstva v tomto období rostou velmi rychle a už nejsou tolik závislá na počasí venku jako v předjaří. </a:t>
            </a:r>
          </a:p>
          <a:p>
            <a:pPr>
              <a:buFont typeface="Wingdings" pitchFamily="2" charset="2"/>
              <a:buChar char="v"/>
            </a:pPr>
            <a:r>
              <a:rPr lang="cs-CZ" sz="2400" b="0"/>
              <a:t>Každá prodleva v potřebných zásazích může vyvolat rojovou náladu. </a:t>
            </a:r>
          </a:p>
          <a:p>
            <a:pPr>
              <a:buFont typeface="Wingdings" pitchFamily="2" charset="2"/>
              <a:buNone/>
            </a:pPr>
            <a:endParaRPr lang="cs-CZ" sz="2400" b="0"/>
          </a:p>
          <a:p>
            <a:pPr>
              <a:buFont typeface="Wingdings" pitchFamily="2" charset="2"/>
              <a:buNone/>
            </a:pPr>
            <a:r>
              <a:rPr lang="cs-CZ" sz="2400" u="sng">
                <a:solidFill>
                  <a:schemeClr val="tx2"/>
                </a:solidFill>
              </a:rPr>
              <a:t>V ležanech</a:t>
            </a:r>
            <a:r>
              <a:rPr lang="cs-CZ" sz="2400"/>
              <a:t> </a:t>
            </a:r>
            <a:r>
              <a:rPr lang="cs-CZ" sz="2400" b="0"/>
              <a:t>je vpouštění včel do medníku jednoduché. </a:t>
            </a:r>
          </a:p>
          <a:p>
            <a:pPr>
              <a:buFont typeface="Wingdings" pitchFamily="2" charset="2"/>
              <a:buChar char="v"/>
            </a:pPr>
            <a:r>
              <a:rPr lang="cs-CZ" sz="2400" b="0"/>
              <a:t>Při rozšiřování včelstva přidáváme postupně plásty nebo mezistěny vedle krajního plodového plástu.</a:t>
            </a:r>
          </a:p>
          <a:p>
            <a:pPr>
              <a:buFont typeface="Wingdings" pitchFamily="2" charset="2"/>
              <a:buChar char="v"/>
            </a:pPr>
            <a:r>
              <a:rPr lang="cs-CZ" sz="2400" b="0"/>
              <a:t>Před snůškou soustředíme plásty s otevřeným plodem do plodiště, za vloženou mřížku dáme plásty se zavíčkovaným plodem.</a:t>
            </a:r>
            <a:r>
              <a:rPr lang="cs-CZ" sz="240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ChangeArrowheads="1"/>
          </p:cNvSpPr>
          <p:nvPr/>
        </p:nvSpPr>
        <p:spPr bwMode="auto">
          <a:xfrm>
            <a:off x="0" y="2555875"/>
            <a:ext cx="9144000" cy="2325688"/>
          </a:xfrm>
          <a:prstGeom prst="rect">
            <a:avLst/>
          </a:prstGeom>
          <a:noFill/>
          <a:ln w="9525">
            <a:noFill/>
            <a:miter lim="800000"/>
            <a:headEnd/>
            <a:tailEnd/>
          </a:ln>
        </p:spPr>
        <p:txBody>
          <a:bodyPr lIns="788739" tIns="271377" rIns="763347" bIns="228528" anchor="ctr">
            <a:spAutoFit/>
          </a:bodyPr>
          <a:lstStyle/>
          <a:p>
            <a:pPr>
              <a:tabLst>
                <a:tab pos="334963" algn="l"/>
                <a:tab pos="1039813" algn="l"/>
              </a:tabLst>
            </a:pPr>
            <a:r>
              <a:rPr lang="cs-CZ" sz="2400" b="0"/>
              <a:t>	</a:t>
            </a:r>
          </a:p>
          <a:p>
            <a:pPr>
              <a:tabLst>
                <a:tab pos="334963" algn="l"/>
                <a:tab pos="1039813" algn="l"/>
              </a:tabLst>
            </a:pPr>
            <a:r>
              <a:rPr lang="cs-CZ" sz="2400" b="0"/>
              <a:t/>
            </a:r>
            <a:br>
              <a:rPr lang="cs-CZ" sz="2400" b="0"/>
            </a:br>
            <a:endParaRPr lang="cs-CZ" sz="2400" b="0"/>
          </a:p>
          <a:p>
            <a:pPr>
              <a:tabLst>
                <a:tab pos="334963" algn="l"/>
                <a:tab pos="1039813" algn="l"/>
              </a:tabLst>
            </a:pPr>
            <a:r>
              <a:rPr lang="cs-CZ" sz="2400" b="0"/>
              <a:t/>
            </a:r>
            <a:br>
              <a:rPr lang="cs-CZ" sz="2400" b="0"/>
            </a:br>
            <a:endParaRPr lang="cs-CZ" sz="2400" b="0"/>
          </a:p>
        </p:txBody>
      </p:sp>
      <p:sp>
        <p:nvSpPr>
          <p:cNvPr id="73731" name="Rectangle 7"/>
          <p:cNvSpPr>
            <a:spLocks noChangeArrowheads="1"/>
          </p:cNvSpPr>
          <p:nvPr/>
        </p:nvSpPr>
        <p:spPr bwMode="auto">
          <a:xfrm>
            <a:off x="0" y="0"/>
            <a:ext cx="9144000" cy="3378200"/>
          </a:xfrm>
          <a:prstGeom prst="rect">
            <a:avLst/>
          </a:prstGeom>
          <a:noFill/>
          <a:ln w="9525">
            <a:noFill/>
            <a:miter lim="800000"/>
            <a:headEnd/>
            <a:tailEnd/>
          </a:ln>
        </p:spPr>
        <p:txBody>
          <a:bodyPr>
            <a:spAutoFit/>
          </a:bodyPr>
          <a:lstStyle/>
          <a:p>
            <a:pPr>
              <a:buFont typeface="Wingdings" pitchFamily="2" charset="2"/>
              <a:buNone/>
            </a:pPr>
            <a:r>
              <a:rPr lang="cs-CZ" sz="2400"/>
              <a:t>Některé chovatelské technologie nepoužívají mřížku vůbec</a:t>
            </a:r>
            <a:r>
              <a:rPr lang="cs-CZ" sz="2400" b="0"/>
              <a:t> </a:t>
            </a:r>
          </a:p>
          <a:p>
            <a:pPr>
              <a:buFont typeface="Wingdings" pitchFamily="2" charset="2"/>
              <a:buNone/>
            </a:pPr>
            <a:r>
              <a:rPr lang="cs-CZ" sz="2400" b="0"/>
              <a:t>(s výjimkou odchovu matek a trubců). </a:t>
            </a:r>
          </a:p>
          <a:p>
            <a:pPr>
              <a:buFont typeface="Wingdings" pitchFamily="2" charset="2"/>
              <a:buChar char="v"/>
            </a:pPr>
            <a:r>
              <a:rPr lang="cs-CZ" sz="2400" b="0"/>
              <a:t>Chovatelé, kteří tuto technologii používají, tvrdí, že používání mřížky vyvolává rojovou náladu. </a:t>
            </a:r>
          </a:p>
          <a:p>
            <a:pPr>
              <a:buFont typeface="Wingdings" pitchFamily="2" charset="2"/>
              <a:buChar char="v"/>
            </a:pPr>
            <a:r>
              <a:rPr lang="cs-CZ" sz="2400" b="0"/>
              <a:t>Taková situace nastává, pokud je plodiště malé. </a:t>
            </a:r>
          </a:p>
          <a:p>
            <a:pPr>
              <a:buFont typeface="Wingdings" pitchFamily="2" charset="2"/>
              <a:buChar char="v"/>
            </a:pPr>
            <a:r>
              <a:rPr lang="cs-CZ" sz="2400" b="0"/>
              <a:t>Stejně rychle však vznikne rojová nálada v úle i bez mateří mřížky. Rozhodující je v tomto případě poskytnutí dostatečně velkého a dostupného prostoru prokladení matky, aby plodování nebylo narušeno. </a:t>
            </a:r>
            <a:endParaRPr lang="cs-CZ" sz="2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ChangeArrowheads="1"/>
          </p:cNvSpPr>
          <p:nvPr/>
        </p:nvSpPr>
        <p:spPr bwMode="auto">
          <a:xfrm>
            <a:off x="0" y="0"/>
            <a:ext cx="9144000" cy="6664325"/>
          </a:xfrm>
          <a:prstGeom prst="rect">
            <a:avLst/>
          </a:prstGeom>
          <a:noFill/>
          <a:ln w="9525">
            <a:noFill/>
            <a:miter lim="800000"/>
            <a:headEnd/>
            <a:tailEnd/>
          </a:ln>
        </p:spPr>
        <p:txBody>
          <a:bodyPr anchor="ctr">
            <a:spAutoFit/>
          </a:bodyPr>
          <a:lstStyle/>
          <a:p>
            <a:pPr indent="350838" algn="ctr"/>
            <a:r>
              <a:rPr lang="cs-CZ" sz="2400" i="1">
                <a:solidFill>
                  <a:schemeClr val="tx2"/>
                </a:solidFill>
              </a:rPr>
              <a:t>Manipulace s rojem</a:t>
            </a:r>
            <a:r>
              <a:rPr lang="cs-CZ" sz="2400" b="0" i="1"/>
              <a:t> </a:t>
            </a:r>
            <a:endParaRPr lang="cs-CZ" sz="2400" b="0"/>
          </a:p>
          <a:p>
            <a:pPr indent="350838">
              <a:buFont typeface="Wingdings" pitchFamily="2" charset="2"/>
              <a:buChar char="v"/>
            </a:pPr>
            <a:r>
              <a:rPr lang="cs-CZ" sz="2400" b="0"/>
              <a:t>Přes veškerou péči včelaře je přirozené, že se část včelstev vyrojí. </a:t>
            </a:r>
          </a:p>
          <a:p>
            <a:pPr indent="350838">
              <a:buFont typeface="Wingdings" pitchFamily="2" charset="2"/>
              <a:buChar char="v"/>
            </a:pPr>
            <a:r>
              <a:rPr lang="cs-CZ" sz="2400" b="0"/>
              <a:t>Pak je dobré, když to včelař zaregistruje od samého začátku, aby mohl zjistit, kam roj letí a kde si usednul. Jinak je odkázaný na jeho dohledávání a sousedy. </a:t>
            </a:r>
          </a:p>
          <a:p>
            <a:pPr indent="350838">
              <a:buFont typeface="Wingdings" pitchFamily="2" charset="2"/>
              <a:buChar char="v"/>
            </a:pPr>
            <a:r>
              <a:rPr lang="cs-CZ" sz="2400" b="0"/>
              <a:t>Včelaří obvykle vědí, kam si jejich roje usedají. (Zdá se, jako by některá místa byla pro to zvlášť vhodná).</a:t>
            </a:r>
            <a:r>
              <a:rPr lang="cs-CZ" sz="2400"/>
              <a:t> </a:t>
            </a:r>
          </a:p>
          <a:p>
            <a:pPr indent="350838">
              <a:buFont typeface="Wingdings" pitchFamily="2" charset="2"/>
              <a:buChar char="v"/>
            </a:pPr>
            <a:endParaRPr lang="cs-CZ" sz="2400"/>
          </a:p>
          <a:p>
            <a:pPr indent="350838">
              <a:buFont typeface="Wingdings" pitchFamily="2" charset="2"/>
              <a:buChar char="v"/>
            </a:pPr>
            <a:r>
              <a:rPr lang="cs-CZ" sz="2400" b="0"/>
              <a:t>Sleduje-li včelař vyrojení, připraví si v klidu potřebné nářadí a roj sbírá teprve po vytvoření hroznu, až většina včel usedne.</a:t>
            </a:r>
          </a:p>
          <a:p>
            <a:pPr indent="350838">
              <a:buFont typeface="Wingdings" pitchFamily="2" charset="2"/>
              <a:buChar char="v"/>
            </a:pPr>
            <a:r>
              <a:rPr lang="cs-CZ" sz="2400" b="0"/>
              <a:t> Má pro to připravený roják (uzavíratelná bedna s uzavíratelným česnem 50 x 10 mm a rozměrech cca 500 x 300 x 300 mm; dostatečně větratelná), do něhož může dát plást s otevřeným plodem. </a:t>
            </a:r>
          </a:p>
          <a:p>
            <a:pPr indent="350838">
              <a:buFont typeface="Wingdings" pitchFamily="2" charset="2"/>
              <a:buChar char="v"/>
            </a:pPr>
            <a:r>
              <a:rPr lang="cs-CZ" sz="2400" b="0"/>
              <a:t>Roj se sbírá podle situace buď setřásáním, nebo sklepáváním z větví, smetáním nebo sbíráním ze silných větví či kmenů přímo do rojáku.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ChangeArrowheads="1"/>
          </p:cNvSpPr>
          <p:nvPr/>
        </p:nvSpPr>
        <p:spPr bwMode="auto">
          <a:xfrm>
            <a:off x="0" y="0"/>
            <a:ext cx="9144000" cy="6299200"/>
          </a:xfrm>
          <a:prstGeom prst="rect">
            <a:avLst/>
          </a:prstGeom>
          <a:noFill/>
          <a:ln w="9525">
            <a:noFill/>
            <a:miter lim="800000"/>
            <a:headEnd/>
            <a:tailEnd/>
          </a:ln>
        </p:spPr>
        <p:txBody>
          <a:bodyPr>
            <a:spAutoFit/>
          </a:bodyPr>
          <a:lstStyle/>
          <a:p>
            <a:pPr>
              <a:buFont typeface="Wingdings" pitchFamily="2" charset="2"/>
              <a:buChar char="v"/>
            </a:pPr>
            <a:r>
              <a:rPr lang="cs-CZ" sz="2400" b="0"/>
              <a:t>Usedne-li roj vysoko, pomůžeme si rojochytem (pytlový vak, dole svázaný, nahoře s příklopem, upevněný na dlouhé tyči).</a:t>
            </a:r>
          </a:p>
          <a:p>
            <a:pPr>
              <a:buFont typeface="Wingdings" pitchFamily="2" charset="2"/>
              <a:buChar char="v"/>
            </a:pPr>
            <a:r>
              <a:rPr lang="cs-CZ" sz="2400" b="0"/>
              <a:t> Důležité je, aby byla do rojáku chycena i matka, nacházející se uvnitř hroznu. </a:t>
            </a:r>
          </a:p>
          <a:p>
            <a:pPr>
              <a:buFont typeface="Wingdings" pitchFamily="2" charset="2"/>
              <a:buChar char="v"/>
            </a:pPr>
            <a:r>
              <a:rPr lang="cs-CZ" sz="2400" b="0"/>
              <a:t>Včely, které při sbírání roje spadly mimo a rozlétly se, se stáhnou postupně za matkou do rojáku, který zůstane s otevřeným česnem pod místem zavěšení roje až do večera. </a:t>
            </a:r>
          </a:p>
          <a:p>
            <a:pPr>
              <a:buFont typeface="Wingdings" pitchFamily="2" charset="2"/>
              <a:buChar char="v"/>
            </a:pPr>
            <a:r>
              <a:rPr lang="cs-CZ" sz="2400" b="0"/>
              <a:t>Na roják však nesmí svítit přímé slunce, jinak se včely znovu zrojí a o roj přijdeme. </a:t>
            </a:r>
          </a:p>
          <a:p>
            <a:pPr>
              <a:buFont typeface="Wingdings" pitchFamily="2" charset="2"/>
              <a:buChar char="v"/>
            </a:pPr>
            <a:r>
              <a:rPr lang="cs-CZ" sz="2400" b="0"/>
              <a:t>Jestliže se nepodařilo matku setřást do rojáku, včely se rozlétají a vracejí nazpět na místo, kde byl roj usazen. </a:t>
            </a:r>
          </a:p>
          <a:p>
            <a:pPr>
              <a:buFont typeface="Wingdings" pitchFamily="2" charset="2"/>
              <a:buChar char="v"/>
            </a:pPr>
            <a:endParaRPr lang="cs-CZ" sz="2400" b="0"/>
          </a:p>
          <a:p>
            <a:pPr>
              <a:buFont typeface="Wingdings" pitchFamily="2" charset="2"/>
              <a:buChar char="v"/>
            </a:pPr>
            <a:r>
              <a:rPr lang="cs-CZ" sz="2400" b="0"/>
              <a:t>Jakmile se včely stáhnou do rojáku, je třeba jej uzavřít, otevřít větrání a uložit do tmavé, chladné místnosti, nejlépe do sklepa.</a:t>
            </a:r>
          </a:p>
          <a:p>
            <a:pPr>
              <a:buFont typeface="Wingdings" pitchFamily="2" charset="2"/>
              <a:buChar char="v"/>
            </a:pPr>
            <a:r>
              <a:rPr lang="cs-CZ" sz="2400" b="0"/>
              <a:t>Tam se roj uklidní a příští den ho včelař usadí (sklepnutím či náběhem) do čistého vydezinfikovaného úlu. </a:t>
            </a:r>
          </a:p>
          <a:p>
            <a:pPr>
              <a:buFont typeface="Wingdings" pitchFamily="2" charset="2"/>
              <a:buChar char="v"/>
            </a:pPr>
            <a:r>
              <a:rPr lang="cs-CZ" sz="2400" b="0"/>
              <a:t>Úl může být podle síly roje vystrojen až 10 mezistěnami.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ChangeArrowheads="1"/>
          </p:cNvSpPr>
          <p:nvPr/>
        </p:nvSpPr>
        <p:spPr bwMode="auto">
          <a:xfrm>
            <a:off x="0" y="0"/>
            <a:ext cx="9144000" cy="6299200"/>
          </a:xfrm>
          <a:prstGeom prst="rect">
            <a:avLst/>
          </a:prstGeom>
          <a:noFill/>
          <a:ln w="9525">
            <a:noFill/>
            <a:miter lim="800000"/>
            <a:headEnd/>
            <a:tailEnd/>
          </a:ln>
        </p:spPr>
        <p:txBody>
          <a:bodyPr>
            <a:spAutoFit/>
          </a:bodyPr>
          <a:lstStyle/>
          <a:p>
            <a:pPr>
              <a:buFont typeface="Wingdings" pitchFamily="2" charset="2"/>
              <a:buChar char="v"/>
            </a:pPr>
            <a:r>
              <a:rPr lang="cs-CZ" sz="2400" b="0"/>
              <a:t>Jde-li o prvoroj, vkládáme též světlou souš (tzn. bez zásob !!!) aby mohla matka ihned klást. </a:t>
            </a:r>
          </a:p>
          <a:p>
            <a:pPr>
              <a:buFont typeface="Wingdings" pitchFamily="2" charset="2"/>
              <a:buChar char="v"/>
            </a:pPr>
            <a:r>
              <a:rPr lang="cs-CZ" sz="2400" b="0"/>
              <a:t>Někdy se doporučuje vložení plástu s otevřeným plodem, který včely začnou hned ošetřovat a jejich usazení v úlu je pak jistější.</a:t>
            </a:r>
          </a:p>
          <a:p>
            <a:pPr>
              <a:buFont typeface="Wingdings" pitchFamily="2" charset="2"/>
              <a:buChar char="v"/>
            </a:pPr>
            <a:r>
              <a:rPr lang="cs-CZ" sz="2400" b="0"/>
              <a:t>Roj má velmi silný stavební pud, který bychom měli maximálně využít pro tvorbu mladého díla. </a:t>
            </a:r>
          </a:p>
          <a:p>
            <a:pPr>
              <a:buFont typeface="Wingdings" pitchFamily="2" charset="2"/>
              <a:buChar char="v"/>
            </a:pPr>
            <a:endParaRPr lang="cs-CZ" sz="2400" b="0"/>
          </a:p>
          <a:p>
            <a:pPr>
              <a:buFont typeface="Wingdings" pitchFamily="2" charset="2"/>
              <a:buChar char="v"/>
            </a:pPr>
            <a:r>
              <a:rPr lang="cs-CZ" sz="2400"/>
              <a:t>Roj ponecháme v klidu. </a:t>
            </a:r>
          </a:p>
          <a:p>
            <a:pPr>
              <a:buFont typeface="Wingdings" pitchFamily="2" charset="2"/>
              <a:buChar char="v"/>
            </a:pPr>
            <a:r>
              <a:rPr lang="cs-CZ" sz="2400" b="0"/>
              <a:t>Přibližně za tři dny ho začneme krmit cukerným roztokem v poměru 1 : 1. (V prvních dnech mají včely zásoby medu v medných volátkách)</a:t>
            </a:r>
          </a:p>
          <a:p>
            <a:pPr>
              <a:buFont typeface="Wingdings" pitchFamily="2" charset="2"/>
              <a:buChar char="v"/>
            </a:pPr>
            <a:r>
              <a:rPr lang="cs-CZ" sz="2400"/>
              <a:t>Je-li snůška, není třeba krmit.</a:t>
            </a:r>
          </a:p>
          <a:p>
            <a:pPr>
              <a:buFont typeface="Wingdings" pitchFamily="2" charset="2"/>
              <a:buChar char="v"/>
            </a:pPr>
            <a:r>
              <a:rPr lang="cs-CZ" sz="2400" b="0"/>
              <a:t>Nedostatečné obsazení česna nového úlu (je dobré je zúžit) by mohlo vést k vyloupení roje. </a:t>
            </a:r>
          </a:p>
          <a:p>
            <a:pPr>
              <a:buFont typeface="Wingdings" pitchFamily="2" charset="2"/>
              <a:buChar char="v"/>
            </a:pPr>
            <a:r>
              <a:rPr lang="cs-CZ" sz="2400" b="0"/>
              <a:t> Do dvou týdnů se zkontroluje kladení matky (zejména u porojů tuto kontrolu musíme provést) a jak pokračuje stavba na mezistěnách.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p:cNvSpPr>
            <a:spLocks noChangeArrowheads="1"/>
          </p:cNvSpPr>
          <p:nvPr/>
        </p:nvSpPr>
        <p:spPr bwMode="auto">
          <a:xfrm>
            <a:off x="0" y="0"/>
            <a:ext cx="9144000" cy="1917700"/>
          </a:xfrm>
          <a:prstGeom prst="rect">
            <a:avLst/>
          </a:prstGeom>
          <a:noFill/>
          <a:ln w="9525">
            <a:noFill/>
            <a:miter lim="800000"/>
            <a:headEnd/>
            <a:tailEnd/>
          </a:ln>
        </p:spPr>
        <p:txBody>
          <a:bodyPr>
            <a:spAutoFit/>
          </a:bodyPr>
          <a:lstStyle/>
          <a:p>
            <a:pPr>
              <a:buFont typeface="Wingdings" pitchFamily="2" charset="2"/>
              <a:buChar char="v"/>
            </a:pPr>
            <a:r>
              <a:rPr lang="cs-CZ" sz="2400"/>
              <a:t>Včely v roji staví velmi rychle.</a:t>
            </a:r>
            <a:r>
              <a:rPr lang="cs-CZ" sz="2400" b="0"/>
              <a:t> Trvá-li pěkné počasí, mohou se přidat další mezistěny. Slabé roje se zužitkují jinak. Včelami se posílí slabší včelstva nebo se použijí pro plnění chovných úlků pří chovu matek, matka se likviduje. Roje neznámého původu se musí utratit.</a:t>
            </a:r>
            <a:r>
              <a:rPr lang="cs-CZ" sz="2400"/>
              <a:t> </a:t>
            </a:r>
          </a:p>
        </p:txBody>
      </p:sp>
      <p:sp>
        <p:nvSpPr>
          <p:cNvPr id="77827" name="Rectangle 9"/>
          <p:cNvSpPr>
            <a:spLocks noChangeArrowheads="1"/>
          </p:cNvSpPr>
          <p:nvPr/>
        </p:nvSpPr>
        <p:spPr bwMode="auto">
          <a:xfrm>
            <a:off x="0" y="2209800"/>
            <a:ext cx="9144000" cy="4648200"/>
          </a:xfrm>
          <a:prstGeom prst="rect">
            <a:avLst/>
          </a:prstGeom>
          <a:noFill/>
          <a:ln w="9525">
            <a:noFill/>
            <a:miter lim="800000"/>
            <a:headEnd/>
            <a:tailEnd/>
          </a:ln>
        </p:spPr>
        <p:txBody>
          <a:bodyPr anchor="ctr">
            <a:spAutoFit/>
          </a:bodyPr>
          <a:lstStyle/>
          <a:p>
            <a:pPr indent="344488"/>
            <a:r>
              <a:rPr lang="cs-CZ" sz="3200" i="1">
                <a:solidFill>
                  <a:srgbClr val="C00000"/>
                </a:solidFill>
                <a:cs typeface="Times New Roman" pitchFamily="18" charset="0"/>
              </a:rPr>
              <a:t>Protirojová opatření </a:t>
            </a:r>
            <a:endParaRPr lang="cs-CZ" sz="3200">
              <a:solidFill>
                <a:srgbClr val="C00000"/>
              </a:solidFill>
            </a:endParaRPr>
          </a:p>
          <a:p>
            <a:pPr indent="344488" eaLnBrk="0" hangingPunct="0">
              <a:buFont typeface="Wingdings" pitchFamily="2" charset="2"/>
              <a:buChar char="v"/>
            </a:pPr>
            <a:r>
              <a:rPr lang="cs-CZ" sz="2400" b="0">
                <a:cs typeface="Times New Roman" pitchFamily="18" charset="0"/>
              </a:rPr>
              <a:t>Ve volné přírodě se včelstva až do začátku racionálního včelaření rozmnožovala jen rojením a tuto vlastnost si zachovala dodnes.</a:t>
            </a:r>
          </a:p>
          <a:p>
            <a:pPr indent="344488" eaLnBrk="0" hangingPunct="0">
              <a:buFont typeface="Wingdings" pitchFamily="2" charset="2"/>
              <a:buChar char="v"/>
            </a:pPr>
            <a:r>
              <a:rPr lang="cs-CZ" sz="2400">
                <a:cs typeface="Times New Roman" pitchFamily="18" charset="0"/>
              </a:rPr>
              <a:t>Rojení je přirozenou vlastností včely medonosné</a:t>
            </a:r>
            <a:r>
              <a:rPr lang="cs-CZ" sz="2400" b="0">
                <a:cs typeface="Times New Roman" pitchFamily="18" charset="0"/>
              </a:rPr>
              <a:t> (pud), geneticky pevně zafixovanou, i když existují rozdíly v rojivosti </a:t>
            </a:r>
          </a:p>
          <a:p>
            <a:pPr indent="344488" eaLnBrk="0" hangingPunct="0">
              <a:buFont typeface="Wingdings" pitchFamily="2" charset="2"/>
              <a:buChar char="v"/>
            </a:pPr>
            <a:r>
              <a:rPr lang="cs-CZ" sz="2400" b="0">
                <a:cs typeface="Times New Roman" pitchFamily="18" charset="0"/>
              </a:rPr>
              <a:t>selekcí lze rojivost ovlivnit. </a:t>
            </a:r>
          </a:p>
          <a:p>
            <a:pPr indent="344488" eaLnBrk="0" hangingPunct="0">
              <a:buFont typeface="Wingdings" pitchFamily="2" charset="2"/>
              <a:buChar char="v"/>
            </a:pPr>
            <a:r>
              <a:rPr lang="cs-CZ" sz="2400" b="0">
                <a:cs typeface="Times New Roman" pitchFamily="18" charset="0"/>
              </a:rPr>
              <a:t>neexistuje však linie, která by se nerojila</a:t>
            </a:r>
          </a:p>
          <a:p>
            <a:pPr indent="344488" eaLnBrk="0" hangingPunct="0">
              <a:buFont typeface="Wingdings" pitchFamily="2" charset="2"/>
              <a:buChar char="v"/>
            </a:pPr>
            <a:r>
              <a:rPr lang="cs-CZ" sz="2400" b="0">
                <a:cs typeface="Times New Roman" pitchFamily="18" charset="0"/>
              </a:rPr>
              <a:t>nerojivost lze u včely medonosné z hlediska konstitučního považovat za degeneraci</a:t>
            </a:r>
          </a:p>
          <a:p>
            <a:pPr indent="344488" eaLnBrk="0" hangingPunct="0">
              <a:buFont typeface="Wingdings" pitchFamily="2" charset="2"/>
              <a:buChar char="v"/>
            </a:pPr>
            <a:r>
              <a:rPr lang="cs-CZ" sz="2400" b="0">
                <a:cs typeface="Times New Roman" pitchFamily="18" charset="0"/>
              </a:rPr>
              <a:t>plemenným výběrem takových včelstev, která produkují méně rojů, se snažíme tendence k rojení snižovat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Obdélník 1"/>
          <p:cNvSpPr>
            <a:spLocks noChangeArrowheads="1"/>
          </p:cNvSpPr>
          <p:nvPr/>
        </p:nvSpPr>
        <p:spPr bwMode="auto">
          <a:xfrm>
            <a:off x="0" y="0"/>
            <a:ext cx="9144000" cy="6802438"/>
          </a:xfrm>
          <a:prstGeom prst="rect">
            <a:avLst/>
          </a:prstGeom>
          <a:noFill/>
          <a:ln w="9525">
            <a:noFill/>
            <a:miter lim="800000"/>
            <a:headEnd/>
            <a:tailEnd/>
          </a:ln>
        </p:spPr>
        <p:txBody>
          <a:bodyPr>
            <a:spAutoFit/>
          </a:bodyPr>
          <a:lstStyle/>
          <a:p>
            <a:pPr indent="344488" eaLnBrk="0" hangingPunct="0">
              <a:buFont typeface="Wingdings" pitchFamily="2" charset="2"/>
              <a:buChar char="v"/>
            </a:pPr>
            <a:r>
              <a:rPr lang="cs-CZ" sz="2400" b="0">
                <a:cs typeface="Times New Roman" pitchFamily="18" charset="0"/>
              </a:rPr>
              <a:t>rojivost včelstev ovlivňuje řada dalších přirozených i zootechnických faktorů. </a:t>
            </a:r>
          </a:p>
          <a:p>
            <a:pPr indent="344488" eaLnBrk="0" hangingPunct="0">
              <a:buFont typeface="Wingdings" pitchFamily="2" charset="2"/>
              <a:buChar char="v"/>
            </a:pPr>
            <a:endParaRPr lang="cs-CZ" sz="2400" b="0"/>
          </a:p>
          <a:p>
            <a:pPr indent="344488" eaLnBrk="0" hangingPunct="0"/>
            <a:r>
              <a:rPr lang="cs-CZ" sz="2800" u="sng">
                <a:solidFill>
                  <a:srgbClr val="C00000"/>
                </a:solidFill>
              </a:rPr>
              <a:t>Odrojovací metody</a:t>
            </a:r>
            <a:endParaRPr lang="cs-CZ" sz="2800" b="0" u="sng">
              <a:solidFill>
                <a:srgbClr val="C00000"/>
              </a:solidFill>
            </a:endParaRPr>
          </a:p>
          <a:p>
            <a:pPr indent="344488" eaLnBrk="0" hangingPunct="0">
              <a:buFont typeface="Wingdings" pitchFamily="2" charset="2"/>
              <a:buChar char="v"/>
            </a:pPr>
            <a:r>
              <a:rPr lang="cs-CZ" sz="2400" b="0"/>
              <a:t>těchto metod vznikla celá řada a všechny lze dnes přirovnat k chytání kočky za ocas</a:t>
            </a:r>
          </a:p>
          <a:p>
            <a:pPr indent="344488" eaLnBrk="0" hangingPunct="0">
              <a:buFont typeface="Wingdings" pitchFamily="2" charset="2"/>
              <a:buChar char="v"/>
            </a:pPr>
            <a:r>
              <a:rPr lang="cs-CZ" sz="2400" b="0"/>
              <a:t>metody se snažily zabránit vylétnutí roje a nikoliv předejít vzniku rojové nálady</a:t>
            </a:r>
          </a:p>
          <a:p>
            <a:pPr indent="344488" eaLnBrk="0" hangingPunct="0">
              <a:buFont typeface="Wingdings" pitchFamily="2" charset="2"/>
              <a:buChar char="v"/>
            </a:pPr>
            <a:r>
              <a:rPr lang="cs-CZ" sz="2400"/>
              <a:t>Samotná rojová </a:t>
            </a:r>
            <a:r>
              <a:rPr lang="cs-CZ" sz="2400" b="0"/>
              <a:t>nálady se podílí na škodách způsobených rojením přibližně </a:t>
            </a:r>
            <a:r>
              <a:rPr lang="cs-CZ" sz="2400"/>
              <a:t>z poloviny</a:t>
            </a:r>
            <a:r>
              <a:rPr lang="cs-CZ" sz="2400" b="0"/>
              <a:t>.</a:t>
            </a:r>
          </a:p>
          <a:p>
            <a:pPr indent="344488" eaLnBrk="0" hangingPunct="0">
              <a:buFont typeface="Wingdings" pitchFamily="2" charset="2"/>
              <a:buChar char="v"/>
            </a:pPr>
            <a:r>
              <a:rPr lang="cs-CZ" sz="2400" b="0"/>
              <a:t>vylamování matečníků každých 7-9 dnů-roj nevylétne do doby, než se jeden skrytý matečník přehlédnete</a:t>
            </a:r>
          </a:p>
          <a:p>
            <a:pPr indent="344488" eaLnBrk="0" hangingPunct="0">
              <a:buFont typeface="Wingdings" pitchFamily="2" charset="2"/>
              <a:buChar char="v"/>
            </a:pPr>
            <a:r>
              <a:rPr lang="cs-CZ" sz="2400" b="0"/>
              <a:t>další metody jsou založeny na dočasném či trvalém odkládání části včelstva nad pevnou přepážku </a:t>
            </a:r>
          </a:p>
          <a:p>
            <a:pPr indent="344488" eaLnBrk="0" hangingPunct="0">
              <a:buFont typeface="Wingdings" pitchFamily="2" charset="2"/>
              <a:buChar char="v"/>
            </a:pPr>
            <a:r>
              <a:rPr lang="cs-CZ" sz="2400" b="0"/>
              <a:t>používání mateřích mřížek na česně není rovněž úspěšné, ve včelstvu vznikají často různé zvláštní situace vyúsťující v tichou výměnu či osiření včelstva. </a:t>
            </a:r>
          </a:p>
          <a:p>
            <a:pPr indent="344488" eaLnBrk="0" hangingPunct="0">
              <a:buFont typeface="Wingdings" pitchFamily="2" charset="2"/>
              <a:buChar char="v"/>
            </a:pPr>
            <a:r>
              <a:rPr lang="cs-CZ" sz="2400" b="0"/>
              <a:t>určitým snížením rizika ztrát je zastřihování křídla matky. </a:t>
            </a:r>
            <a:endParaRPr lang="cs-CZ" sz="2400" b="0" u="sng">
              <a:solidFill>
                <a:srgbClr val="C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6862763"/>
          </a:xfrm>
          <a:prstGeom prst="rect">
            <a:avLst/>
          </a:prstGeom>
          <a:noFill/>
          <a:ln w="9525">
            <a:noFill/>
            <a:miter lim="800000"/>
            <a:headEnd/>
            <a:tailEnd/>
          </a:ln>
        </p:spPr>
        <p:txBody>
          <a:bodyPr lIns="228528" tIns="350727" rIns="328509" bIns="228528" anchor="ctr">
            <a:spAutoFit/>
          </a:bodyPr>
          <a:lstStyle/>
          <a:p>
            <a:pPr indent="344488">
              <a:buFont typeface="Wingdings" pitchFamily="2" charset="2"/>
              <a:buChar char="v"/>
            </a:pPr>
            <a:r>
              <a:rPr lang="cs-CZ" sz="2400" b="0">
                <a:cs typeface="Times New Roman" pitchFamily="18" charset="0"/>
              </a:rPr>
              <a:t>ztráta špičky jednoho z předních křídel matky způsobí její ztrátu během rojení a roj se ihned vrací do mateřského včelstva. </a:t>
            </a:r>
          </a:p>
          <a:p>
            <a:pPr indent="344488">
              <a:buFont typeface="Wingdings" pitchFamily="2" charset="2"/>
              <a:buChar char="v"/>
            </a:pPr>
            <a:r>
              <a:rPr lang="cs-CZ" sz="2400" b="0">
                <a:cs typeface="Times New Roman" pitchFamily="18" charset="0"/>
              </a:rPr>
              <a:t>pokud to včas nezjistíme, vylétne roj zpěvavý s čerstvě vylíhlými mladuškami. </a:t>
            </a:r>
          </a:p>
          <a:p>
            <a:pPr indent="344488">
              <a:buFont typeface="Wingdings" pitchFamily="2" charset="2"/>
              <a:buChar char="v"/>
            </a:pPr>
            <a:r>
              <a:rPr lang="cs-CZ" sz="2400" b="0">
                <a:cs typeface="Times New Roman" pitchFamily="18" charset="0"/>
              </a:rPr>
              <a:t>původní matka nemusí být nutně ztracena, obvykle ji najdeme nedaleko úlu s hrstkou včel. </a:t>
            </a:r>
          </a:p>
          <a:p>
            <a:pPr indent="344488">
              <a:buFont typeface="Wingdings" pitchFamily="2" charset="2"/>
              <a:buChar char="v"/>
            </a:pPr>
            <a:r>
              <a:rPr lang="cs-CZ" sz="2400" b="0">
                <a:cs typeface="Times New Roman" pitchFamily="18" charset="0"/>
              </a:rPr>
              <a:t>jde-li o matku plemennou, můžeme ji s oddělkem odložit stranou a odchovat od ní dcery či trubce. </a:t>
            </a:r>
          </a:p>
          <a:p>
            <a:pPr indent="344488">
              <a:buFont typeface="Wingdings" pitchFamily="2" charset="2"/>
              <a:buChar char="v"/>
            </a:pPr>
            <a:r>
              <a:rPr lang="cs-CZ" sz="2400" b="0">
                <a:cs typeface="Times New Roman" pitchFamily="18" charset="0"/>
              </a:rPr>
              <a:t>šetříme si tak práci s náročným snímáním rojů. </a:t>
            </a:r>
          </a:p>
          <a:p>
            <a:pPr indent="344488">
              <a:buFont typeface="Wingdings" pitchFamily="2" charset="2"/>
              <a:buChar char="v"/>
            </a:pPr>
            <a:r>
              <a:rPr lang="cs-CZ" sz="2400" b="0"/>
              <a:t>Prevence vzniku rojové nálady sestává zejména z včasného rozšíření, umožnění stavby a plodování v náležitém rozsahu a řádné cirkulace vzduchu uvnitř úlu. </a:t>
            </a:r>
          </a:p>
          <a:p>
            <a:pPr indent="344488">
              <a:buFont typeface="Wingdings" pitchFamily="2" charset="2"/>
              <a:buChar char="v"/>
            </a:pPr>
            <a:r>
              <a:rPr lang="cs-CZ" sz="2400" b="0"/>
              <a:t>prevence vzniku rojové nálady chápe nejen jako problém ztráty včel, ale celkových změn ve včelstvu vedoucích ke snížení výkonu včelstva, k němu dochází už před vyrojením včelstva.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bdélník 1"/>
          <p:cNvSpPr>
            <a:spLocks noChangeArrowheads="1"/>
          </p:cNvSpPr>
          <p:nvPr/>
        </p:nvSpPr>
        <p:spPr bwMode="auto">
          <a:xfrm>
            <a:off x="0" y="0"/>
            <a:ext cx="9144000" cy="8064500"/>
          </a:xfrm>
          <a:prstGeom prst="rect">
            <a:avLst/>
          </a:prstGeom>
          <a:noFill/>
          <a:ln w="9525">
            <a:noFill/>
            <a:miter lim="800000"/>
            <a:headEnd/>
            <a:tailEnd/>
          </a:ln>
        </p:spPr>
        <p:txBody>
          <a:bodyPr>
            <a:spAutoFit/>
          </a:bodyPr>
          <a:lstStyle/>
          <a:p>
            <a:pPr indent="344488">
              <a:buFont typeface="Wingdings" pitchFamily="2" charset="2"/>
              <a:buChar char="v"/>
            </a:pPr>
            <a:r>
              <a:rPr lang="cs-CZ" sz="2400" b="0"/>
              <a:t>optimální objem plodiště včetně prostoru pro rezervní zásoby pro bezsnůšková období, je cca 300 - 350 dm</a:t>
            </a:r>
            <a:r>
              <a:rPr lang="cs-CZ" sz="2400" b="0" baseline="30000"/>
              <a:t>2</a:t>
            </a:r>
            <a:r>
              <a:rPr lang="cs-CZ" sz="2400" b="0"/>
              <a:t> ( oboustranná plocha rámků)</a:t>
            </a:r>
          </a:p>
          <a:p>
            <a:pPr indent="344488">
              <a:buFont typeface="Wingdings" pitchFamily="2" charset="2"/>
              <a:buChar char="v"/>
            </a:pPr>
            <a:r>
              <a:rPr lang="cs-CZ" sz="2400" b="0"/>
              <a:t>některé z preventivních metod mohou vývoj rojové nálady zvrátit dokonce už i v momentě zakladení prvních misek</a:t>
            </a:r>
          </a:p>
          <a:p>
            <a:pPr indent="344488">
              <a:buFont typeface="Wingdings" pitchFamily="2" charset="2"/>
              <a:buChar char="v"/>
            </a:pPr>
            <a:r>
              <a:rPr lang="cs-CZ" sz="2400" b="0"/>
              <a:t>příčinou vzniku rojové nálady včelstva je vznik nadbytečných úlových včel a tak jediným řešením potlačení rojové nálady je včasné odčerpání a nebo vyčerpání nadbytečných úlových včel - tedy včel mladých a neupracovaných </a:t>
            </a:r>
          </a:p>
          <a:p>
            <a:pPr indent="344488">
              <a:buFont typeface="Wingdings" pitchFamily="2" charset="2"/>
              <a:buChar char="v"/>
            </a:pPr>
            <a:endParaRPr lang="cs-CZ" sz="1400" b="0"/>
          </a:p>
          <a:p>
            <a:pPr indent="344488"/>
            <a:r>
              <a:rPr lang="cs-CZ" sz="2400">
                <a:solidFill>
                  <a:srgbClr val="C00000"/>
                </a:solidFill>
              </a:rPr>
              <a:t>To lze provést: </a:t>
            </a:r>
          </a:p>
          <a:p>
            <a:pPr indent="344488">
              <a:buFont typeface="Calibri" pitchFamily="34" charset="0"/>
              <a:buAutoNum type="arabicParenR"/>
            </a:pPr>
            <a:r>
              <a:rPr lang="cs-CZ" sz="2400"/>
              <a:t>Odčerpat nadbytečné úlové včely ve fázi zavíčkovaného plodu </a:t>
            </a:r>
            <a:r>
              <a:rPr lang="cs-CZ" sz="2400" b="0"/>
              <a:t>(vytvořit ze silných včelstev náchylných k rojové náladě oddělek - odebrání přiměřeného počtu plástů se zavíčkovaným plodem a obsedlými úlovými včelami)</a:t>
            </a:r>
          </a:p>
          <a:p>
            <a:pPr indent="344488">
              <a:buFont typeface="Calibri" pitchFamily="34" charset="0"/>
              <a:buAutoNum type="arabicParenR"/>
            </a:pPr>
            <a:r>
              <a:rPr lang="cs-CZ" sz="2400"/>
              <a:t>Odčerpat nadbytečné úlové včely ve fázi dospělých úlových včel. </a:t>
            </a:r>
            <a:r>
              <a:rPr lang="cs-CZ" sz="2400" b="0"/>
              <a:t>(smetenec) </a:t>
            </a:r>
          </a:p>
          <a:p>
            <a:pPr indent="344488"/>
            <a:r>
              <a:rPr lang="cs-CZ" sz="2400" b="0"/>
              <a:t>(tyto metody lze kombinovat)</a:t>
            </a:r>
          </a:p>
          <a:p>
            <a:pPr indent="344488">
              <a:buFont typeface="Calibri" pitchFamily="34" charset="0"/>
              <a:buAutoNum type="arabicParenR"/>
            </a:pPr>
            <a:endParaRPr lang="cs-CZ" sz="2400" b="0"/>
          </a:p>
          <a:p>
            <a:pPr indent="344488">
              <a:buFont typeface="Calibri" pitchFamily="34" charset="0"/>
              <a:buAutoNum type="arabicParenR"/>
            </a:pPr>
            <a:endParaRPr lang="cs-CZ" sz="2400">
              <a:solidFill>
                <a:srgbClr val="C00000"/>
              </a:solidFill>
            </a:endParaRPr>
          </a:p>
          <a:p>
            <a:pPr indent="344488">
              <a:buFont typeface="Wingdings" pitchFamily="2" charset="2"/>
              <a:buChar char="v"/>
            </a:pPr>
            <a:endParaRPr lang="cs-CZ" sz="2400" b="0"/>
          </a:p>
          <a:p>
            <a:pPr indent="344488">
              <a:buFont typeface="Wingdings" pitchFamily="2" charset="2"/>
              <a:buChar char="v"/>
            </a:pPr>
            <a:endParaRPr lang="cs-CZ" sz="24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ctrTitle"/>
          </p:nvPr>
        </p:nvSpPr>
        <p:spPr>
          <a:xfrm>
            <a:off x="0" y="0"/>
            <a:ext cx="9144000" cy="1052513"/>
          </a:xfrm>
        </p:spPr>
        <p:txBody>
          <a:bodyPr/>
          <a:lstStyle/>
          <a:p>
            <a:pPr eaLnBrk="1" hangingPunct="1"/>
            <a:r>
              <a:rPr lang="cs-CZ" b="1" smtClean="0"/>
              <a:t>6.VČELAŘSKÉ PŘEDJAŘÍ</a:t>
            </a:r>
          </a:p>
        </p:txBody>
      </p:sp>
      <p:sp>
        <p:nvSpPr>
          <p:cNvPr id="8195" name="Podnadpis 2"/>
          <p:cNvSpPr>
            <a:spLocks noGrp="1"/>
          </p:cNvSpPr>
          <p:nvPr>
            <p:ph type="subTitle" idx="1"/>
          </p:nvPr>
        </p:nvSpPr>
        <p:spPr>
          <a:xfrm>
            <a:off x="0" y="1484313"/>
            <a:ext cx="9144000" cy="5373687"/>
          </a:xfrm>
        </p:spPr>
        <p:txBody>
          <a:bodyPr/>
          <a:lstStyle/>
          <a:p>
            <a:pPr algn="l" eaLnBrk="1" hangingPunct="1">
              <a:buFont typeface="Wingdings" pitchFamily="2" charset="2"/>
              <a:buChar char="v"/>
            </a:pPr>
            <a:r>
              <a:rPr lang="cs-CZ" b="1" smtClean="0">
                <a:solidFill>
                  <a:schemeClr val="tx1"/>
                </a:solidFill>
              </a:rPr>
              <a:t>CHARAKTERISTIKA</a:t>
            </a:r>
          </a:p>
          <a:p>
            <a:pPr algn="l" eaLnBrk="1" hangingPunct="1">
              <a:buFont typeface="Wingdings" pitchFamily="2" charset="2"/>
              <a:buChar char="v"/>
            </a:pPr>
            <a:r>
              <a:rPr lang="cs-CZ" b="1" smtClean="0">
                <a:solidFill>
                  <a:schemeClr val="tx1"/>
                </a:solidFill>
              </a:rPr>
              <a:t>PRVNÍ JARNÍ PROLET</a:t>
            </a:r>
          </a:p>
          <a:p>
            <a:pPr algn="l" eaLnBrk="1" hangingPunct="1">
              <a:buFont typeface="Wingdings" pitchFamily="2" charset="2"/>
              <a:buChar char="v"/>
            </a:pPr>
            <a:r>
              <a:rPr lang="cs-CZ" b="1" smtClean="0">
                <a:solidFill>
                  <a:schemeClr val="tx1"/>
                </a:solidFill>
              </a:rPr>
              <a:t>ZJIŠTĚNÝ STAV VČELSTEV</a:t>
            </a:r>
          </a:p>
          <a:p>
            <a:pPr algn="l" eaLnBrk="1" hangingPunct="1">
              <a:buFont typeface="Wingdings" pitchFamily="2" charset="2"/>
              <a:buChar char="v"/>
            </a:pPr>
            <a:r>
              <a:rPr lang="cs-CZ" b="1" smtClean="0">
                <a:solidFill>
                  <a:schemeClr val="tx1"/>
                </a:solidFill>
              </a:rPr>
              <a:t>PŘÍPADNÉ NÁPRAVNÉ ZÁSAHY</a:t>
            </a:r>
          </a:p>
          <a:p>
            <a:pPr algn="l" eaLnBrk="1" hangingPunct="1">
              <a:buFont typeface="Wingdings" pitchFamily="2" charset="2"/>
              <a:buChar char="v"/>
            </a:pPr>
            <a:r>
              <a:rPr lang="cs-CZ" b="1" smtClean="0">
                <a:solidFill>
                  <a:schemeClr val="tx1"/>
                </a:solidFill>
              </a:rPr>
              <a:t>LIKVIDACE UHYNULÝCH VČELSTEV</a:t>
            </a:r>
          </a:p>
          <a:p>
            <a:pPr algn="l" eaLnBrk="1" hangingPunct="1">
              <a:buFont typeface="Wingdings" pitchFamily="2" charset="2"/>
              <a:buChar char="v"/>
            </a:pPr>
            <a:r>
              <a:rPr lang="cs-CZ" b="1" smtClean="0">
                <a:solidFill>
                  <a:schemeClr val="tx1"/>
                </a:solidFill>
              </a:rPr>
              <a:t>PŘÍNOS VODY, PYLU, NEKTARU</a:t>
            </a:r>
          </a:p>
          <a:p>
            <a:pPr algn="l" eaLnBrk="1" hangingPunct="1">
              <a:buFont typeface="Wingdings" pitchFamily="2" charset="2"/>
              <a:buChar char="v"/>
            </a:pPr>
            <a:r>
              <a:rPr lang="cs-CZ" b="1" smtClean="0">
                <a:solidFill>
                  <a:schemeClr val="tx1"/>
                </a:solidFill>
              </a:rPr>
              <a:t>PROHLÍDKY, ZÁZNAMY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Obdélník 1"/>
          <p:cNvSpPr>
            <a:spLocks noChangeArrowheads="1"/>
          </p:cNvSpPr>
          <p:nvPr/>
        </p:nvSpPr>
        <p:spPr bwMode="auto">
          <a:xfrm>
            <a:off x="0" y="0"/>
            <a:ext cx="9144000" cy="6370638"/>
          </a:xfrm>
          <a:prstGeom prst="rect">
            <a:avLst/>
          </a:prstGeom>
          <a:noFill/>
          <a:ln w="9525">
            <a:noFill/>
            <a:miter lim="800000"/>
            <a:headEnd/>
            <a:tailEnd/>
          </a:ln>
        </p:spPr>
        <p:txBody>
          <a:bodyPr>
            <a:spAutoFit/>
          </a:bodyPr>
          <a:lstStyle/>
          <a:p>
            <a:pPr marL="342900" indent="-342900"/>
            <a:r>
              <a:rPr lang="cs-CZ" sz="2400"/>
              <a:t>3) Vyčerpat nadbytečné úlové včely ve funkci krmiček</a:t>
            </a:r>
          </a:p>
          <a:p>
            <a:pPr marL="342900" indent="-342900"/>
            <a:r>
              <a:rPr lang="cs-CZ" sz="2400" b="0"/>
              <a:t>(ze slabých včelstev odebereme otevřený plod a vložiíme jej do</a:t>
            </a:r>
          </a:p>
          <a:p>
            <a:pPr marL="342900" indent="-342900"/>
            <a:r>
              <a:rPr lang="cs-CZ" sz="2400" b="0"/>
              <a:t>silných včelstev náchylných k vyrojení, ze kterých naopak </a:t>
            </a:r>
          </a:p>
          <a:p>
            <a:pPr marL="342900" indent="-342900"/>
            <a:r>
              <a:rPr lang="cs-CZ" sz="2400" b="0"/>
              <a:t>odebereme plod zavíčkovaný a vložíme jej do včelstev slabých)</a:t>
            </a:r>
          </a:p>
          <a:p>
            <a:pPr marL="342900" indent="-342900"/>
            <a:r>
              <a:rPr lang="cs-CZ" sz="2400" b="0"/>
              <a:t>4)</a:t>
            </a:r>
            <a:r>
              <a:rPr lang="cs-CZ" sz="2400"/>
              <a:t> Vyčerpat je ve funkci létavek</a:t>
            </a:r>
          </a:p>
          <a:p>
            <a:pPr marL="342900" indent="-342900"/>
            <a:r>
              <a:rPr lang="cs-CZ" sz="2400" b="0"/>
              <a:t>Metoda tvorby přelétáku. Zaměníme v rámci včelnice pozici úlu</a:t>
            </a:r>
          </a:p>
          <a:p>
            <a:pPr marL="342900" indent="-342900"/>
            <a:r>
              <a:rPr lang="cs-CZ" sz="2400" b="0"/>
              <a:t>včelstva v rojové náladě se včelstvem slabým. Létavky z rojového</a:t>
            </a:r>
          </a:p>
          <a:p>
            <a:pPr marL="342900" indent="-342900"/>
            <a:r>
              <a:rPr lang="cs-CZ" sz="2400" b="0"/>
              <a:t>včelstva se pak vracejí do včelstva slabého, takže je výrazně</a:t>
            </a:r>
          </a:p>
          <a:p>
            <a:pPr marL="342900" indent="-342900"/>
            <a:r>
              <a:rPr lang="cs-CZ" sz="2400" b="0"/>
              <a:t>posílí. Včelstvo v rojové náladě sice také obdrží létavky z </a:t>
            </a:r>
          </a:p>
          <a:p>
            <a:pPr marL="342900" indent="-342900"/>
            <a:r>
              <a:rPr lang="cs-CZ" sz="2400" b="0"/>
              <a:t>původního včelstva, ale je jich mnohem méně, takže se uvolní </a:t>
            </a:r>
          </a:p>
          <a:p>
            <a:pPr marL="342900" indent="-342900"/>
            <a:r>
              <a:rPr lang="cs-CZ" sz="2400" b="0"/>
              <a:t>prostor pro obsazení funkce létavek z řad úlových včel a tím se</a:t>
            </a:r>
          </a:p>
          <a:p>
            <a:pPr marL="342900" indent="-342900"/>
            <a:r>
              <a:rPr lang="cs-CZ" sz="2400" b="0"/>
              <a:t>vyčerpá energie nastřádaná pro vyrojení se včelstva</a:t>
            </a:r>
          </a:p>
          <a:p>
            <a:pPr marL="342900" indent="-342900"/>
            <a:endParaRPr lang="cs-CZ" sz="2400" b="0"/>
          </a:p>
          <a:p>
            <a:pPr marL="342900" indent="-342900"/>
            <a:r>
              <a:rPr lang="cs-CZ" sz="2400">
                <a:solidFill>
                  <a:srgbClr val="C00000"/>
                </a:solidFill>
              </a:rPr>
              <a:t>Z těchto čtyř možností dáváme jednoznačně přednost tvorbě </a:t>
            </a:r>
          </a:p>
          <a:p>
            <a:pPr marL="342900" indent="-342900"/>
            <a:r>
              <a:rPr lang="cs-CZ" sz="2400">
                <a:solidFill>
                  <a:srgbClr val="C00000"/>
                </a:solidFill>
              </a:rPr>
              <a:t>oddělků, které se využívají k mnoha dalším účelům</a:t>
            </a:r>
          </a:p>
          <a:p>
            <a:pPr marL="342900" indent="-342900"/>
            <a:endParaRPr lang="cs-CZ" sz="2400" b="0"/>
          </a:p>
          <a:p>
            <a:pPr marL="342900" indent="-342900"/>
            <a:endParaRPr lang="cs-CZ" sz="2400" b="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flipH="1">
            <a:off x="0" y="0"/>
            <a:ext cx="9144000" cy="4894263"/>
          </a:xfrm>
          <a:prstGeom prst="rect">
            <a:avLst/>
          </a:prstGeom>
          <a:noFill/>
          <a:ln w="9525">
            <a:noFill/>
            <a:miter lim="800000"/>
            <a:headEnd/>
            <a:tailEnd/>
          </a:ln>
        </p:spPr>
        <p:txBody>
          <a:bodyPr anchor="ctr">
            <a:spAutoFit/>
          </a:bodyPr>
          <a:lstStyle/>
          <a:p>
            <a:pPr indent="347663"/>
            <a:r>
              <a:rPr lang="cs-CZ" sz="2400">
                <a:cs typeface="Times New Roman" pitchFamily="18" charset="0"/>
              </a:rPr>
              <a:t>5)Vyčerpat nadbytečné úlové včely tím, že je zaměstnáme - donutíme k činnosti. </a:t>
            </a:r>
            <a:endParaRPr lang="cs-CZ" sz="2400"/>
          </a:p>
          <a:p>
            <a:pPr indent="347663" eaLnBrk="0" hangingPunct="0"/>
            <a:r>
              <a:rPr lang="cs-CZ" sz="2400" b="0">
                <a:cs typeface="Times New Roman" pitchFamily="18" charset="0"/>
              </a:rPr>
              <a:t>Někdy postačí pouhá včasná záměna pořadí nástavků, třeba když jsou plod i zásoby soustředěné ve vyšších částech (nástavcích) úlu a nižší nástavky jsou slabě obsazené. </a:t>
            </a:r>
            <a:endParaRPr lang="cs-CZ" sz="2400" b="0"/>
          </a:p>
          <a:p>
            <a:pPr indent="347663" eaLnBrk="0" hangingPunct="0"/>
            <a:r>
              <a:rPr lang="cs-CZ" sz="2400" b="0">
                <a:cs typeface="Times New Roman" pitchFamily="18" charset="0"/>
              </a:rPr>
              <a:t>Ještě účinnější je přidat včelstvu další prostor. Nejlépe přidáním celého nástavku souší nebo mezistěn. Pokud navíc takový nástavek se soušemi vložíme mezi nástavky s plodem, včely jej obsednou velmi rychle, matka do nového prostoru přejde okamžitě klást. </a:t>
            </a:r>
          </a:p>
          <a:p>
            <a:pPr indent="347663" eaLnBrk="0" hangingPunct="0"/>
            <a:r>
              <a:rPr lang="cs-CZ" sz="2400" b="0">
                <a:cs typeface="Times New Roman" pitchFamily="18" charset="0"/>
              </a:rPr>
              <a:t>Stejně působí rozšíření soušemi ulepenými od medu z posledního medobraní - tzv. vlhké souše, které jsou pro včely a matku doslova magnetem. </a:t>
            </a:r>
            <a:endParaRPr lang="cs-CZ" sz="2400" b="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p:cNvSpPr>
            <a:spLocks noGrp="1"/>
          </p:cNvSpPr>
          <p:nvPr>
            <p:ph type="ctrTitle"/>
          </p:nvPr>
        </p:nvSpPr>
        <p:spPr>
          <a:xfrm>
            <a:off x="0" y="0"/>
            <a:ext cx="9144000" cy="866775"/>
          </a:xfrm>
        </p:spPr>
        <p:txBody>
          <a:bodyPr/>
          <a:lstStyle/>
          <a:p>
            <a:pPr eaLnBrk="1" hangingPunct="1"/>
            <a:r>
              <a:rPr lang="cs-CZ" b="1" smtClean="0"/>
              <a:t>9.VČELAŘSKÉ PLNÉ LÉTO</a:t>
            </a:r>
          </a:p>
        </p:txBody>
      </p:sp>
      <p:sp>
        <p:nvSpPr>
          <p:cNvPr id="83971" name="Podnadpis 2"/>
          <p:cNvSpPr>
            <a:spLocks noGrp="1"/>
          </p:cNvSpPr>
          <p:nvPr>
            <p:ph type="subTitle" idx="1"/>
          </p:nvPr>
        </p:nvSpPr>
        <p:spPr>
          <a:xfrm>
            <a:off x="0" y="836613"/>
            <a:ext cx="9144000" cy="5589587"/>
          </a:xfrm>
        </p:spPr>
        <p:txBody>
          <a:bodyPr/>
          <a:lstStyle/>
          <a:p>
            <a:pPr algn="l" eaLnBrk="1" hangingPunct="1">
              <a:buFont typeface="Wingdings" pitchFamily="2" charset="2"/>
              <a:buChar char="v"/>
            </a:pPr>
            <a:r>
              <a:rPr lang="cs-CZ" b="1" smtClean="0">
                <a:solidFill>
                  <a:schemeClr val="tx1"/>
                </a:solidFill>
              </a:rPr>
              <a:t>CHARAKTERISTIKA</a:t>
            </a:r>
          </a:p>
          <a:p>
            <a:pPr algn="l" eaLnBrk="1" hangingPunct="1">
              <a:buFont typeface="Wingdings" pitchFamily="2" charset="2"/>
              <a:buChar char="v"/>
            </a:pPr>
            <a:r>
              <a:rPr lang="cs-CZ" b="1" smtClean="0">
                <a:solidFill>
                  <a:schemeClr val="tx1"/>
                </a:solidFill>
              </a:rPr>
              <a:t>ZPŮSOBY ZVYŠOVÁNÍ VÝNOSŮ MEDU</a:t>
            </a:r>
          </a:p>
          <a:p>
            <a:pPr algn="l" eaLnBrk="1" hangingPunct="1">
              <a:buFont typeface="Wingdings" pitchFamily="2" charset="2"/>
              <a:buChar char="v"/>
            </a:pPr>
            <a:r>
              <a:rPr lang="cs-CZ" b="1" smtClean="0">
                <a:solidFill>
                  <a:schemeClr val="tx1"/>
                </a:solidFill>
              </a:rPr>
              <a:t>OMEZENÍ MATEK V PLODOVÁNÍ</a:t>
            </a:r>
          </a:p>
          <a:p>
            <a:pPr algn="l" eaLnBrk="1" hangingPunct="1">
              <a:buFont typeface="Wingdings" pitchFamily="2" charset="2"/>
              <a:buChar char="v"/>
            </a:pPr>
            <a:r>
              <a:rPr lang="cs-CZ" b="1" smtClean="0">
                <a:solidFill>
                  <a:schemeClr val="tx1"/>
                </a:solidFill>
              </a:rPr>
              <a:t>DVOUMATEČNÉ VČELAŘENÍ</a:t>
            </a:r>
          </a:p>
          <a:p>
            <a:pPr algn="l" eaLnBrk="1" hangingPunct="1">
              <a:buFont typeface="Wingdings" pitchFamily="2" charset="2"/>
              <a:buChar char="v"/>
            </a:pPr>
            <a:r>
              <a:rPr lang="cs-CZ" b="1" smtClean="0">
                <a:solidFill>
                  <a:schemeClr val="tx1"/>
                </a:solidFill>
              </a:rPr>
              <a:t>PAKETOVÉ VČELAŘENÍ</a:t>
            </a:r>
          </a:p>
          <a:p>
            <a:pPr eaLnBrk="1" hangingPunct="1">
              <a:buFont typeface="Wingdings" pitchFamily="2" charset="2"/>
              <a:buChar char="v"/>
            </a:pPr>
            <a:endParaRPr lang="cs-CZ" b="1" smtClean="0">
              <a:solidFill>
                <a:schemeClr val="tx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ChangeArrowheads="1"/>
          </p:cNvSpPr>
          <p:nvPr/>
        </p:nvSpPr>
        <p:spPr bwMode="auto">
          <a:xfrm>
            <a:off x="0" y="0"/>
            <a:ext cx="9144000" cy="4586288"/>
          </a:xfrm>
          <a:prstGeom prst="rect">
            <a:avLst/>
          </a:prstGeom>
          <a:noFill/>
          <a:ln w="9525">
            <a:noFill/>
            <a:miter lim="800000"/>
            <a:headEnd/>
            <a:tailEnd/>
          </a:ln>
        </p:spPr>
        <p:txBody>
          <a:bodyPr anchor="ctr">
            <a:spAutoFit/>
          </a:bodyPr>
          <a:lstStyle/>
          <a:p>
            <a:pPr indent="322263" eaLnBrk="0" hangingPunct="0"/>
            <a:r>
              <a:rPr lang="cs-CZ" sz="2800">
                <a:cs typeface="Times New Roman" pitchFamily="18" charset="0"/>
              </a:rPr>
              <a:t>Období produkce - včelařského plného léta </a:t>
            </a:r>
          </a:p>
          <a:p>
            <a:pPr indent="322263" eaLnBrk="0" hangingPunct="0"/>
            <a:endParaRPr lang="cs-CZ" sz="2400"/>
          </a:p>
          <a:p>
            <a:pPr indent="322263" eaLnBrk="0" hangingPunct="0">
              <a:buFont typeface="Wingdings" pitchFamily="2" charset="2"/>
              <a:buChar char="v"/>
            </a:pPr>
            <a:r>
              <a:rPr lang="cs-CZ" sz="2400">
                <a:cs typeface="Times New Roman" pitchFamily="18" charset="0"/>
              </a:rPr>
              <a:t>pravidlo (zákon) 40 dnů - délka biologického vývoje včel-létavek: od položení vajíčka do vyběhnutí mladušky uběhne 21 dnů a přibližně 20 dnů trvá, než se včela stane létavkou…</a:t>
            </a:r>
          </a:p>
          <a:p>
            <a:pPr indent="322263" eaLnBrk="0" hangingPunct="0">
              <a:buFont typeface="Wingdings" pitchFamily="2" charset="2"/>
              <a:buChar char="v"/>
            </a:pPr>
            <a:r>
              <a:rPr lang="cs-CZ" sz="2400">
                <a:cs typeface="Times New Roman" pitchFamily="18" charset="0"/>
              </a:rPr>
              <a:t> Při přípravě produkčních včelstev vycházíme z toho, že existuje závislost mezi množstvím plodu 40 dnů před snůškou a množstvím vyprodukovaného medu. </a:t>
            </a:r>
          </a:p>
          <a:p>
            <a:pPr indent="322263" eaLnBrk="0" hangingPunct="0">
              <a:buFont typeface="Wingdings" pitchFamily="2" charset="2"/>
              <a:buChar char="v"/>
            </a:pPr>
            <a:r>
              <a:rPr lang="cs-CZ" sz="2400">
                <a:cs typeface="Times New Roman" pitchFamily="18" charset="0"/>
              </a:rPr>
              <a:t>V praxi to znamená, že 40 dnů před kvetením např. akátu musí včelstvo dobře plodovat, aby bylo schopno využít snůšku. </a:t>
            </a:r>
          </a:p>
          <a:p>
            <a:pPr indent="322263" eaLnBrk="0" hangingPunct="0">
              <a:buFont typeface="Wingdings" pitchFamily="2" charset="2"/>
              <a:buChar char="v"/>
            </a:pPr>
            <a:r>
              <a:rPr lang="cs-CZ" sz="2400">
                <a:cs typeface="Times New Roman" pitchFamily="18" charset="0"/>
              </a:rPr>
              <a:t>na toto pravidlo 40 dnů je nutné plánování a chovu</a:t>
            </a:r>
            <a:endParaRPr lang="cs-CZ" sz="24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ChangeArrowheads="1"/>
          </p:cNvSpPr>
          <p:nvPr/>
        </p:nvSpPr>
        <p:spPr bwMode="auto">
          <a:xfrm>
            <a:off x="0" y="0"/>
            <a:ext cx="9144000" cy="6370638"/>
          </a:xfrm>
          <a:prstGeom prst="rect">
            <a:avLst/>
          </a:prstGeom>
          <a:noFill/>
          <a:ln w="9525">
            <a:noFill/>
            <a:miter lim="800000"/>
            <a:headEnd/>
            <a:tailEnd/>
          </a:ln>
        </p:spPr>
        <p:txBody>
          <a:bodyPr anchor="ctr">
            <a:spAutoFit/>
          </a:bodyPr>
          <a:lstStyle/>
          <a:p>
            <a:pPr algn="just" eaLnBrk="0" hangingPunct="0">
              <a:buFont typeface="Wingdings" pitchFamily="2" charset="2"/>
              <a:buChar char="v"/>
            </a:pPr>
            <a:r>
              <a:rPr lang="cs-CZ" sz="2400">
                <a:cs typeface="Times New Roman" pitchFamily="18" charset="0"/>
              </a:rPr>
              <a:t>V období časného a plného léta vyvrcholí všechny práce se včelstvy zaměřenými na produkci medu.</a:t>
            </a:r>
          </a:p>
          <a:p>
            <a:pPr algn="just" eaLnBrk="0" hangingPunct="0">
              <a:buFont typeface="Wingdings" pitchFamily="2" charset="2"/>
              <a:buChar char="v"/>
            </a:pPr>
            <a:r>
              <a:rPr lang="cs-CZ" sz="2400">
                <a:cs typeface="Times New Roman" pitchFamily="18" charset="0"/>
              </a:rPr>
              <a:t>Zvýšenou produkci medu lze dosáhnout </a:t>
            </a:r>
            <a:r>
              <a:rPr lang="cs-CZ" sz="2400" i="1">
                <a:solidFill>
                  <a:srgbClr val="FF0000"/>
                </a:solidFill>
                <a:cs typeface="Times New Roman" pitchFamily="18" charset="0"/>
              </a:rPr>
              <a:t>dvouvčelstevním</a:t>
            </a:r>
            <a:r>
              <a:rPr lang="cs-CZ" sz="2400">
                <a:cs typeface="Times New Roman" pitchFamily="18" charset="0"/>
              </a:rPr>
              <a:t> včelařením. </a:t>
            </a:r>
            <a:r>
              <a:rPr lang="cs-CZ" sz="2400" b="0">
                <a:cs typeface="Times New Roman" pitchFamily="18" charset="0"/>
              </a:rPr>
              <a:t>Jeho podstatou je, že v jednom úle jsou umístěna dvě včelstva, oddělená přepážkou. V době snůšky se buď odstraní jedna matka nebo se obě dvě matky izolují mřížkou na malém počtu plástů a ostatní část úlu plní funkci medníku. Tento způsob včelaření má za cíl dosažení velkého počtu létavek pro rané snůšky. </a:t>
            </a:r>
          </a:p>
          <a:p>
            <a:pPr algn="just" eaLnBrk="0" hangingPunct="0">
              <a:buFont typeface="Wingdings" pitchFamily="2" charset="2"/>
              <a:buChar char="v"/>
            </a:pPr>
            <a:r>
              <a:rPr lang="cs-CZ" sz="2400">
                <a:cs typeface="Times New Roman" pitchFamily="18" charset="0"/>
              </a:rPr>
              <a:t>Jinou obměnou tohoto způsobu je </a:t>
            </a:r>
            <a:r>
              <a:rPr lang="cs-CZ" sz="2400" i="1">
                <a:solidFill>
                  <a:srgbClr val="FF0000"/>
                </a:solidFill>
                <a:cs typeface="Times New Roman" pitchFamily="18" charset="0"/>
              </a:rPr>
              <a:t>dvoumatečné</a:t>
            </a:r>
            <a:r>
              <a:rPr lang="cs-CZ" sz="2400">
                <a:cs typeface="Times New Roman" pitchFamily="18" charset="0"/>
              </a:rPr>
              <a:t> včelaření, </a:t>
            </a:r>
            <a:r>
              <a:rPr lang="cs-CZ" sz="2400" b="0">
                <a:cs typeface="Times New Roman" pitchFamily="18" charset="0"/>
              </a:rPr>
              <a:t>kdy v jednom včelstvu jsou přítomny dvě matky oddělené mateří mřížkou</a:t>
            </a:r>
            <a:r>
              <a:rPr lang="cs-CZ" sz="2400">
                <a:cs typeface="Times New Roman" pitchFamily="18" charset="0"/>
              </a:rPr>
              <a:t>. </a:t>
            </a:r>
          </a:p>
          <a:p>
            <a:pPr algn="just" eaLnBrk="0" hangingPunct="0">
              <a:buFont typeface="Wingdings" pitchFamily="2" charset="2"/>
              <a:buChar char="v"/>
            </a:pPr>
            <a:r>
              <a:rPr lang="cs-CZ" sz="2400">
                <a:cs typeface="Times New Roman" pitchFamily="18" charset="0"/>
              </a:rPr>
              <a:t>Obě metody jsou poměrně pracné, s nejistým výsledkem, vyžadují značné zkušenosti a nelze je aplikovat ve velkochovech a chovech šlechtitelských. </a:t>
            </a:r>
          </a:p>
          <a:p>
            <a:pPr eaLnBrk="0" hangingPunct="0">
              <a:buFont typeface="Wingdings" pitchFamily="2" charset="2"/>
              <a:buChar char="v"/>
            </a:pPr>
            <a:r>
              <a:rPr lang="cs-CZ" sz="2400">
                <a:cs typeface="Times New Roman" pitchFamily="18" charset="0"/>
              </a:rPr>
              <a:t>Nelze ani prokázat, že jsou těmito metodami dosahovány výrazně vyšší výnosy. </a:t>
            </a:r>
            <a:endParaRPr lang="cs-CZ" sz="24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0" y="0"/>
            <a:ext cx="9144000" cy="2678113"/>
          </a:xfrm>
          <a:prstGeom prst="rect">
            <a:avLst/>
          </a:prstGeom>
          <a:noFill/>
          <a:ln w="9525">
            <a:noFill/>
            <a:miter lim="800000"/>
            <a:headEnd/>
            <a:tailEnd/>
          </a:ln>
        </p:spPr>
        <p:txBody>
          <a:bodyPr anchor="ctr">
            <a:spAutoFit/>
          </a:bodyPr>
          <a:lstStyle/>
          <a:p>
            <a:pPr indent="368300" algn="just" eaLnBrk="0" hangingPunct="0">
              <a:buFont typeface="Wingdings" pitchFamily="2" charset="2"/>
              <a:buChar char="v"/>
            </a:pPr>
            <a:r>
              <a:rPr lang="cs-CZ" sz="2400">
                <a:cs typeface="Times New Roman" pitchFamily="18" charset="0"/>
              </a:rPr>
              <a:t>V období snůšky převládne ve včelstvech shromažd'ovací pud. </a:t>
            </a:r>
          </a:p>
          <a:p>
            <a:pPr indent="368300" algn="just" eaLnBrk="0" hangingPunct="0">
              <a:buFont typeface="Wingdings" pitchFamily="2" charset="2"/>
              <a:buChar char="v"/>
            </a:pPr>
            <a:r>
              <a:rPr lang="cs-CZ" sz="2400">
                <a:cs typeface="Times New Roman" pitchFamily="18" charset="0"/>
              </a:rPr>
              <a:t>Včelstvo se uklidní, přestane jevit známky rojivosti, včely se méně starají o matku. </a:t>
            </a:r>
          </a:p>
          <a:p>
            <a:pPr indent="368300" algn="just" eaLnBrk="0" hangingPunct="0">
              <a:buFont typeface="Wingdings" pitchFamily="2" charset="2"/>
              <a:buChar char="v"/>
            </a:pPr>
            <a:r>
              <a:rPr lang="cs-CZ" sz="2400">
                <a:cs typeface="Times New Roman" pitchFamily="18" charset="0"/>
              </a:rPr>
              <a:t>Jsou intenzívně zaměstnány donášením nektaru a medovice a jejich zpracováním na med. </a:t>
            </a:r>
          </a:p>
          <a:p>
            <a:pPr indent="368300" algn="just" eaLnBrk="0" hangingPunct="0">
              <a:buFont typeface="Wingdings" pitchFamily="2" charset="2"/>
              <a:buChar char="v"/>
            </a:pPr>
            <a:r>
              <a:rPr lang="cs-CZ" sz="2400">
                <a:cs typeface="Times New Roman" pitchFamily="18" charset="0"/>
              </a:rPr>
              <a:t>Během snůšky může pokračovat stavba nových plástů. </a:t>
            </a:r>
            <a:endParaRPr lang="cs-CZ" sz="2400"/>
          </a:p>
        </p:txBody>
      </p:sp>
      <p:sp>
        <p:nvSpPr>
          <p:cNvPr id="87043" name="Obdélník 2"/>
          <p:cNvSpPr>
            <a:spLocks noChangeArrowheads="1"/>
          </p:cNvSpPr>
          <p:nvPr/>
        </p:nvSpPr>
        <p:spPr bwMode="auto">
          <a:xfrm>
            <a:off x="0" y="2924175"/>
            <a:ext cx="9144000" cy="3786188"/>
          </a:xfrm>
          <a:prstGeom prst="rect">
            <a:avLst/>
          </a:prstGeom>
          <a:noFill/>
          <a:ln w="9525">
            <a:noFill/>
            <a:miter lim="800000"/>
            <a:headEnd/>
            <a:tailEnd/>
          </a:ln>
        </p:spPr>
        <p:txBody>
          <a:bodyPr>
            <a:spAutoFit/>
          </a:bodyPr>
          <a:lstStyle/>
          <a:p>
            <a:pPr>
              <a:buFont typeface="Wingdings" pitchFamily="2" charset="2"/>
              <a:buChar char="v"/>
            </a:pPr>
            <a:r>
              <a:rPr lang="cs-CZ" sz="2400"/>
              <a:t>Jakmile včely začnou víčkovat v mednících zásoby, znamená to, že med je již zralý a vhodný k vytáčení </a:t>
            </a:r>
          </a:p>
          <a:p>
            <a:pPr>
              <a:buFont typeface="Wingdings" pitchFamily="2" charset="2"/>
              <a:buChar char="v"/>
            </a:pPr>
            <a:r>
              <a:rPr lang="cs-CZ" sz="2400"/>
              <a:t>K zahájení odběru medu stačí, je-li zavíčkována necelá horní třetina plástů. </a:t>
            </a:r>
          </a:p>
          <a:p>
            <a:pPr>
              <a:buFont typeface="Wingdings" pitchFamily="2" charset="2"/>
              <a:buChar char="v"/>
            </a:pPr>
            <a:r>
              <a:rPr lang="cs-CZ" sz="2400"/>
              <a:t>Další víčkování již zbytečně zatěžuje včely a přidává práci včelaři </a:t>
            </a:r>
          </a:p>
          <a:p>
            <a:pPr>
              <a:buFont typeface="Wingdings" pitchFamily="2" charset="2"/>
              <a:buChar char="v"/>
            </a:pPr>
            <a:r>
              <a:rPr lang="cs-CZ" sz="2400"/>
              <a:t>O průběhu snůšky se včelař přesvědčuje sledováním přírůstku hmotnosti včelstva na úlové váze. </a:t>
            </a:r>
          </a:p>
          <a:p>
            <a:pPr>
              <a:buFont typeface="Wingdings" pitchFamily="2" charset="2"/>
              <a:buChar char="v"/>
            </a:pPr>
            <a:r>
              <a:rPr lang="cs-CZ" sz="2400"/>
              <a:t>Včasným odběrem medu po skončení snůšky, ze které vzniknul, vytváříme tzv. jednodruhové medy...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Obdélník 1"/>
          <p:cNvSpPr>
            <a:spLocks noChangeArrowheads="1"/>
          </p:cNvSpPr>
          <p:nvPr/>
        </p:nvSpPr>
        <p:spPr bwMode="auto">
          <a:xfrm>
            <a:off x="0" y="0"/>
            <a:ext cx="9144000" cy="461963"/>
          </a:xfrm>
          <a:prstGeom prst="rect">
            <a:avLst/>
          </a:prstGeom>
          <a:noFill/>
          <a:ln w="9525">
            <a:noFill/>
            <a:miter lim="800000"/>
            <a:headEnd/>
            <a:tailEnd/>
          </a:ln>
        </p:spPr>
        <p:txBody>
          <a:bodyPr>
            <a:spAutoFit/>
          </a:bodyPr>
          <a:lstStyle/>
          <a:p>
            <a:pPr>
              <a:buFont typeface="Wingdings" pitchFamily="2" charset="2"/>
              <a:buChar char="v"/>
            </a:pPr>
            <a:r>
              <a:rPr lang="cs-CZ" sz="2400"/>
              <a:t>Během roku tak můžeme vytáčet několikrát. </a:t>
            </a:r>
          </a:p>
        </p:txBody>
      </p:sp>
      <p:sp>
        <p:nvSpPr>
          <p:cNvPr id="88067" name="Obdélník 2"/>
          <p:cNvSpPr>
            <a:spLocks noChangeArrowheads="1"/>
          </p:cNvSpPr>
          <p:nvPr/>
        </p:nvSpPr>
        <p:spPr bwMode="auto">
          <a:xfrm>
            <a:off x="0" y="765175"/>
            <a:ext cx="9144000" cy="4892675"/>
          </a:xfrm>
          <a:prstGeom prst="rect">
            <a:avLst/>
          </a:prstGeom>
          <a:noFill/>
          <a:ln w="9525">
            <a:noFill/>
            <a:miter lim="800000"/>
            <a:headEnd/>
            <a:tailEnd/>
          </a:ln>
        </p:spPr>
        <p:txBody>
          <a:bodyPr>
            <a:spAutoFit/>
          </a:bodyPr>
          <a:lstStyle/>
          <a:p>
            <a:pPr>
              <a:buFont typeface="Wingdings" pitchFamily="2" charset="2"/>
              <a:buChar char="v"/>
            </a:pPr>
            <a:r>
              <a:rPr lang="cs-CZ" sz="2400"/>
              <a:t>Užitkovost včelstva, počítaná jako aritmetický průměr z celkové produkce a počtu zazimovaných včelstev, činí v podmínkách České republiky cca 20 - 50 kg/rok/včelstvo v závislosti na podmínkách v tom kterém roce, zvoleném stanovišti a zootechnice (technika ošetřování, počet včelstev, kočování apod.). </a:t>
            </a:r>
          </a:p>
          <a:p>
            <a:pPr>
              <a:buFont typeface="Wingdings" pitchFamily="2" charset="2"/>
              <a:buChar char="v"/>
            </a:pPr>
            <a:r>
              <a:rPr lang="cs-CZ" sz="2400"/>
              <a:t>V mimořádně špatných letech může užitkovost klesnout i pod 20 kg </a:t>
            </a:r>
          </a:p>
          <a:p>
            <a:pPr>
              <a:buFont typeface="Wingdings" pitchFamily="2" charset="2"/>
              <a:buChar char="v"/>
            </a:pPr>
            <a:r>
              <a:rPr lang="cs-CZ" sz="2400"/>
              <a:t>Naopak, v letech mimořádně příznivých může činit i více jak 50 kg. </a:t>
            </a:r>
          </a:p>
          <a:p>
            <a:pPr>
              <a:buFont typeface="Wingdings" pitchFamily="2" charset="2"/>
              <a:buChar char="v"/>
            </a:pPr>
            <a:r>
              <a:rPr lang="cs-CZ" sz="2400"/>
              <a:t>Posledním medobraním ve včelařském plném létě končí produkční období včelařského roku a uzavírá se celý cyklus ošetřování včelstev.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0" y="0"/>
            <a:ext cx="9144000" cy="2308225"/>
          </a:xfrm>
          <a:prstGeom prst="rect">
            <a:avLst/>
          </a:prstGeom>
          <a:noFill/>
          <a:ln w="9525">
            <a:noFill/>
            <a:miter lim="800000"/>
            <a:headEnd/>
            <a:tailEnd/>
          </a:ln>
        </p:spPr>
        <p:txBody>
          <a:bodyPr anchor="ctr">
            <a:spAutoFit/>
          </a:bodyPr>
          <a:lstStyle/>
          <a:p>
            <a:pPr indent="361950" algn="just" eaLnBrk="0" hangingPunct="0">
              <a:buFont typeface="Wingdings" pitchFamily="2" charset="2"/>
              <a:buChar char="v"/>
            </a:pPr>
            <a:r>
              <a:rPr lang="cs-CZ" sz="2400">
                <a:cs typeface="Times New Roman" pitchFamily="18" charset="0"/>
              </a:rPr>
              <a:t>Na konci tohoto období začíná slídění včel, které postupně sílí a ohrožuje slabá a osiřelá včelstva. </a:t>
            </a:r>
          </a:p>
          <a:p>
            <a:pPr indent="361950" algn="just" eaLnBrk="0" hangingPunct="0">
              <a:buFont typeface="Wingdings" pitchFamily="2" charset="2"/>
              <a:buChar char="v"/>
            </a:pPr>
            <a:r>
              <a:rPr lang="cs-CZ" sz="2400">
                <a:cs typeface="Times New Roman" pitchFamily="18" charset="0"/>
              </a:rPr>
              <a:t>Včelařova práce vytočením posledního medu nekončí.</a:t>
            </a:r>
          </a:p>
          <a:p>
            <a:pPr indent="361950" algn="just" eaLnBrk="0" hangingPunct="0">
              <a:buFont typeface="Wingdings" pitchFamily="2" charset="2"/>
              <a:buChar char="v"/>
            </a:pPr>
            <a:r>
              <a:rPr lang="cs-CZ" sz="2400">
                <a:cs typeface="Times New Roman" pitchFamily="18" charset="0"/>
              </a:rPr>
              <a:t> Pokračuje dále, aby v nadcházejícím období byly vytvořeny předpoklady a podmínky pro silná a zdravá včelstva do příští včelařské sezóny. </a:t>
            </a:r>
            <a:endParaRPr lang="cs-CZ" sz="24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0" y="0"/>
            <a:ext cx="9144000" cy="519113"/>
          </a:xfrm>
          <a:prstGeom prst="rect">
            <a:avLst/>
          </a:prstGeom>
          <a:noFill/>
          <a:ln w="9525">
            <a:noFill/>
            <a:miter lim="800000"/>
            <a:headEnd/>
            <a:tailEnd/>
          </a:ln>
        </p:spPr>
        <p:txBody>
          <a:bodyPr>
            <a:spAutoFit/>
          </a:bodyPr>
          <a:lstStyle/>
          <a:p>
            <a:pPr marL="457200" indent="-457200" algn="ctr" eaLnBrk="0" hangingPunct="0">
              <a:spcBef>
                <a:spcPct val="20000"/>
              </a:spcBef>
              <a:buFont typeface="Arial" charset="0"/>
              <a:buAutoNum type="arabicPeriod"/>
            </a:pPr>
            <a:r>
              <a:rPr lang="cs-CZ" sz="2800"/>
              <a:t>Specifikace obsluhy kočovných včelstev</a:t>
            </a:r>
          </a:p>
        </p:txBody>
      </p:sp>
      <p:sp>
        <p:nvSpPr>
          <p:cNvPr id="90115" name="Rectangle 5"/>
          <p:cNvSpPr>
            <a:spLocks noChangeArrowheads="1"/>
          </p:cNvSpPr>
          <p:nvPr/>
        </p:nvSpPr>
        <p:spPr bwMode="auto">
          <a:xfrm>
            <a:off x="0" y="620713"/>
            <a:ext cx="9144000" cy="2012950"/>
          </a:xfrm>
          <a:prstGeom prst="rect">
            <a:avLst/>
          </a:prstGeom>
          <a:noFill/>
          <a:ln w="9525">
            <a:noFill/>
            <a:miter lim="800000"/>
            <a:headEnd/>
            <a:tailEnd/>
          </a:ln>
        </p:spPr>
        <p:txBody>
          <a:bodyPr>
            <a:spAutoFit/>
          </a:bodyPr>
          <a:lstStyle/>
          <a:p>
            <a:pPr eaLnBrk="0" hangingPunct="0">
              <a:spcBef>
                <a:spcPct val="20000"/>
              </a:spcBef>
              <a:buFont typeface="Wingdings" pitchFamily="2" charset="2"/>
              <a:buChar char="v"/>
            </a:pPr>
            <a:r>
              <a:rPr lang="cs-CZ" sz="2400"/>
              <a:t>mobilní včelaření vyžaduje vyšší nároky na zootechniku než včelaření stabilní</a:t>
            </a:r>
          </a:p>
          <a:p>
            <a:pPr eaLnBrk="0" hangingPunct="0">
              <a:spcBef>
                <a:spcPct val="20000"/>
              </a:spcBef>
              <a:buFont typeface="Wingdings" pitchFamily="2" charset="2"/>
              <a:buChar char="v"/>
            </a:pPr>
            <a:r>
              <a:rPr lang="cs-CZ" sz="2400"/>
              <a:t>úspěch mobilního včelaření spočívá v chovu pouze silných a prošlechtěných včelstev připravených k maximálnímu využití všech nabízených snůšek</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Výsledek obrázku pro paketové v&amp;ccaron;ela&amp;rcaron;ení"/>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p>
        </p:txBody>
      </p:sp>
      <p:sp>
        <p:nvSpPr>
          <p:cNvPr id="91139" name="AutoShape 4" descr="data:image/jpeg;base64,/9j/4AAQSkZJRgABAQAAAQABAAD/2wCEAAkGBxMTEhUUExQUFhUXGBsbGBgXGB0bHBgbHBoaGiAaHhodHiggGhsnHxwaIjEhJSkrLi4uGCAzODMsNygtLi0BCgoKDg0OGxAQGzQkHyQsLCwsLCwsLCwsLCwsLCwsLCwsLCwsLCwsLCwsLCwsLCwsLCwsLCwsLCwsLCwsLCwsLP/AABEIALIBHAMBIgACEQEDEQH/xAAcAAACAgMBAQAAAAAAAAAAAAADBAIFAAEGBwj/xAA/EAACAQIEBAMFBgQEBwEBAAABAhEDIQASMUEEIlFhBXGBEzKRobEGQlLB0fAUI+HxBzNikhVjcoKistJzQ//EABkBAAMBAQEAAAAAAAAAAAAAAAABAgMEBf/EACYRAQEAAgEEAgICAwEAAAAAAAABAhExAxIhQQRRMmETsRRxgSL/2gAMAwEAAhEDEQA/AKAEhtARMGBb6x+zjC9QW5WFgJA0Ex5D6YhUNxB67ST0n0274ypoYadLrJjXT6Y8mSmLQHNLwI0A00O0wcGqM6ACJB1B6X/fxwiy5dcrTc5gb/2/LB0YnQKBodDG0wf7WwZaK1t+JBMZQfS020Mz6G2IvW0tE7ReRsB0xGSYsZP06dtMFPC9vlB0npedLdMRbtnyWCi42iZkjv5mcHSsYBIGmw/M/ocRNlW3NuNfyHYfHBBBNtdZ2MxYeWt+9ziaJttK5jQnz36wfTGqdfoTE2HXf9N8aqcOJF5J+A1j++CJRyxv2H7G/XCHmoGs0X0m40MfvrjdKsbKBEDUQNwJjrBA9MYZKkiLGInr52jT9jAjC2IuBeNsIeUq3ETzA+s/ljBWEETaenwM/DESikAGZIsdgfrgcnTYba/LpvgTdi0qxL2Edo2+HljVWs+i6fQfnbEQw1ixvA/XG2qSDvaJ/P8Ae+GlujUYWjmnBjUymCf1nqNOmnfC4aDOUmDcCBuPIxED0xpa2cjlcE/D/cPONtNzg7Vw9SMAtJt7xO28X7j5emFzxo6z+xMYjWMki9xpNtbiOxGnljdUqqmbEGw2BXLJG5EE6YO09UT+KGgbWATsJMT+/wAONnjQQDed9tzt8P2MKuUIXlPPe4JFpN4Igz+eCMn3Tfe+s9B5TPrh9sK7gz1yQRsZPS1j8R+WNnzG95tIt+Rt2wuYMiWm0R0J3vprbGv4W88vWDuNJ+t/OMPthbMVWuAYufOwE3HxwNmIGp8z5W+hxGmsnkiZJOhFyBE+ZNzGgwOrY+930F/3+uFqDScm5Km420uN+0Y2TPuyI2JOvzO4+eMV8+oggdY7X+fwOBqcsXIvYi/Ttr2wQ5DCsYPMsxcD6XA/uMRDrIkKCdza0/v5426EHnWDE9Jk6idbz8cQWZgLqLTMj5RNxvh6Vr6ZmIItYXvfS++IPxHbSIvv0+WNqb3zbdIPn+H+uIFxEmYmIJNoNzHTSd7+eHotMqNcd47zrYYjILfSNrfp9MaQyYGlom2xjQ3v8MEoGASQI9Dc6X7ab4fafaxktJAjyP7/AL4GtInQrHcgH54bqOzadrR7s/v6YVWpFoU9yrekRaIjC0fbB0ClXM3F7jvGuvTG/ZSVCtzHXu2kdMI1eNqIzKVlY96JntcCSPzwb+KgWMk+Uj0EjtG0+mNMpo7Z7TIUzqZB90fA2M+mBKzxyyL6m4vbvePpgVKq5YBVHckT56aev5YPnABBF9LC2/zxHCLlInSUE5czbg5pFwdYJ6YJUrzYm4HTpA02sMQ9q33rXgTab6T6C3ljdTiUiGtctIGvz7/vaaW7UGbMwuev0kfvvgqgxAJEm3S/pJOAcPXE2BiOvp/X9MTWqQwZQLAmJj16AROFRDKFiZJU/wCm8G0GT8/jgQVsvKATJOs2IEH85xOhRqvISi9QH8KZpnewPQ4uuE+zHGORNAgT98qo17kMDhzG3iHPPLn6VT/tuQZ2jy8vmMZWqwDLTsdvrPcfs467h/8ADzib/wA2kgJ6sx+kfPFlw3+GqD/Mrsw/CqBR82M+oxpOhnfQ7a4Ci0gSe/bXrjKKKIJUHzm9jM/Lvj1Lh/sBwaiGFV+uapE/7AuLXh/s1wie7w9L/uUN/wC040nxcvs5jXi9JVPKoJb8Ot9hHnE4t6XgfEOZThqzCxkqwEwJuw898ey0aIWygKOiiPpieU4ufDnunMXk9H7F8Y3/APIII+9VAvrfKSbdwb4f4T/DqtA9pWpggzbM0EaHRcelZMZlxrPjYQ+2OHof4eU4h69Q2jkAW3S5a3niwpfYXgxd0eo27O5k6D7uW1hbtjqQuMjFzo4T0eoqKX2d4VYjh6VtJUNHlmmMMVPDqJXIaVMp+EosfCMUn26+2ieGhC9Gq+f7yrKDsWJCz2mccQf8b0vHDnsMo76n2tttt/jWpPSpHX+I/YPh2B9iWok7SXT/AGkyPjHbHI+JfY3i6NwhqC0shzTtGWMwG+hFze2LDwv/ABm4VyFq03pyQM2wn1IjuSMelUnDKGXRgCPIicZZdDHL9JuEeEimcxXMARbU663GpHpgf8MGJJkX3uLdO2/qce2+JeEUK/8AnUkfoSOYeTDmHoccp4p/h8pOahUyn8NQSPRgJ66gzOuOfL4+U4T26edZIBJY3iDuLxt6m98EzFjH3YtpbrEWOm9764sPFfAeJ4eTVpsFB95RmSI6j3RtBjFZR4qDICkdJMAx00GMLLOS7vPk17BtLsbjMDGhHUm2nWwHTCtRZOUSepBB/PpthxONAWSkmNNQRa+oj6YHXqjKBlOYCSBrYzOv1H3tsC7ZeAqKWJ7RcD4XFvKPTEiQBlAZiIidI9du+2J02CxoBJN4MenTywm3FMeYnS0doG59dtsMt6G4lEYycykGIsPW8ddJvgBpnqDtJj3YiJmB03+mJC4OYWg31NiT8gRp9MaSnoSbbELE/OI6+mKOarKpSJWzX90xOsje98EoVRAl2ToIn55sEb2bADIZ3NtQbHSO3oMDqVUB95BuAcwIB292/nhzHataLlUAgb6WsLmPpjdatFojfa/nfyEafLAaij3gsAAW3Pp0m/pgVeoSAQZ2PUf3GJkc1FXijmM5gJE/OSfjrgVJmzMAZ3kfI4LSoKTmJECxB0P9P35S0Bi8bxe+3xnBuC6APGNEG5BkSJ+uNU6uZiSASTN9T+/XEDBNxOoGv7/tja1FAJA0i+4mx/fbD8FKNWDA6G1x5eeGeAqQyNOjL5Af39MK1bqAh2ymTbqD2xulMTMT008u3p1xIj3Ph/ECLPJHUajzG/pfzxZ0oIBBBB0Ix5l9nPtTmIp8RYwIqemjf/Q9Y1x2fDcQVup1v1DefXz17xbHZ0+pt2TVm4vwMFpqN8IcJxoe2jfhO/kdx8+oGG1OOmVNhlkABJ0Ak+mOfr/aEn/LVcvU3P6D54vadSMK8R4TwzmWpJJuSOUz5rBONJpFimT7RVP9Hw/r+7+j/BePhiFqBRmMAjr5a77fS+Mb7OcJM5HMf82p/wDf9otGG+D8PoUjNOkoP4tW/wBxk/PD3C1TzU+mBtiRrHEGecRdKanGYzGsI2m0INwdQdDil4n7KcBUJZ+D4Uk6n2KAn1Axd4ixgSbDvhGqeB+y/BUWDU+E4ZGGjCkmYeTRIxbHCzcfT/GD/wBMt/6zgLeJj7qMe5hR8zPywrlD1T2NHFc3iD7Kq+ct/wDOAmvUOrnyAAH0n54Vzh9q1jpjnfGPs/wNac6qrzOamcrT1IWzHXUHDD0gdZb/AKiW+uFeK4+lSH8x0TszKvyJnGedl5HbHAfanwU8OF9nVNRCYjKVYXm43HcdNMc/7c6SbybH6CMdT9sPFabsoRs0EmRoICxrZhc/LHL1aixm+8TN4vbYDzOOHLW/DDOTfhGqCReD3i2wJtrtgIqAQCNdPSdRpuPhgtCrHLmm8idibb21jAq+uaT2ET6/C+FPpP7P06ygAEaiBI2ka7kEjbBadRQ1s0jtMDrBnrEx5YrKam07nMIiReLeWD8MymS15jQkdfLQHSD87FXMqsfaGAMoIJ+6sjzG36Y2qR94Dpb97zhWlYnK1r2te4EdJ79u+HOGHLNjOuZoM6dO2CVpK5xmJAiJYSAQCbbDXKO9sEUixIhjO09CIgSDO/TDNNAzZgYgiIUgyNoIEet/K2BESYAIJJMzItfrcmfpbFVziOpBjcNoRMgCxP8AXEK6uy2y3mwjlvpa97W7jGVXLG7DPuNO3nqTriWZsx5YJEwI5okzawGmnQ4mQtB06FhJgkmBA2Ivr+++I+yAkEiJj0uJ1kQeuCvTZCA4IN7NZh15bWjriDAfhg2FhBO3l85t3w9rkRpmTfU72k6iABrg1KmAV6nWQLWgyANvriIWIMCxvJPke8+Qi3wj7XLqpJ1NzqfSI7YXI1qLPw8BXC76Re5AIJB02/LHReHeJvQMDmp7odu6nby0+uOT8Mrq1ZdjNluIkGTaxJnFj4/xtSkgakgckxebWJkgai3XGnSxtykjp6dkwu3ovh/HJVWUMgajRlPcag9x5icXPD+IkQHuPxAXHmN/MfDHkn2I+0lVpWsBMZkKrEjdYGtrj1x1/Cfaii9b2DMEqn3QTyufwg6Zx+H4TcD0sulcce7G7jLHqS5dtmq9ApuCAQZB0IxKcc7wvEsnu26qdD/Xvhn/AI2JgU2nTmYBfiJb/wAcZ98adtXWMnFQ3GVT+BfQn/yJA/8AHAGdjrUc+Ry/NMs4O8dq8eoFEsQB1Nvrhc+JUtmzf9ALD4qCMVdOksyFE/iiT/uNzglWoFEkwOpMD54VzPtNv4l0pt/3EAfIk/LAH4+psEX4t8zl+mKPiftTwdPWvTbtT/mf+gPzxVcR9vqVxSo1XOxYqin1ljHmMRep+1zC/TrGqO2rv6cvzUKfngRpKDJAJ6m5+JxwvE/bHi2siUqY8i5HqSB/44quI8Q4qp7/ABFWDsrZB6hIGM71IudKvRPGPEBTA5qaTu7BQPicV1X7V8JSFqntD0pqzfBoy/PHADg1FzruSdT54NTVdrny/PTE3q1c6UdNxP27B/y+GY//AKOF9YAb64qeI+1fGNIU06f/AEpJHqxI+WEsvQR5/oP1xmTqY8hGI77Vzp4wKtXr1P8AMrVW7ZyB/tBAxXcQUpLYCGIDRsPeM+oGvXFsKAOonzv9cG4fg6bvcmVj3RPNfKCIJ1iNBJGHjjc7qMuv4w0ouHrq06Qp85mBvppHT6YkoSMovBF7wdb9QAcdPxHhdCZUDMXkoKksTK+8SLKb3PUG4wl/w3hvxhTYA+1DiTcBhk7QCAR5mMaf42Th0pnMhVgGRe9p6RETp8sQliASxk3t5QOn+r4nFlU8LoyCC/vEGpKFSAu1p6bg2ibYh/C0yAwfUxYT6mSB6C+lhhf4+X0avZ2CyY0tGmoPzGN1HBsD5mOxvp+4O+GuI4FFLZKykiPeiJgWhQbjqD8ZEiHhhgHMlxAysYkmDcr64zvRznpGrCtKowLa3gwdxBn4X8tcFHEMSZXNft2tO/7G2CcRwrkgFSTmCsEGY9QDlJ6DCfs36EdjaL9/3fEWWciWnOITMp5TE3kRG5ytFxpiurgAmF7SZsAdP2LX6YK9FogEgmLE6dp2EfTeMDq0mWbEi4sPe6kdesnXBE7H4bi2zHlWTYAgme9/jIjEhVDZggIMlrkm3XKNbjXoNLThKira5hadRP0E6T8MNcJWyrImdLxA1HTMbaybbDBZD8iVuJVol+YXIgCbdOoJ1797jeogurEyeYAEdY1+u+B1XDFogljF/jqdBr8Bhdq03PpN43v8Bgk2NnnYPlGh7xfbYmB5dTtgSVATqGgGCOwJj1n54XaXF9Jknfbf1xrh0EmIFjMAxGs6+eDth2+Fl4bkz0597NEiwmRaAO+pjFz4pwpqUyF96CASSIBsfl9McrRqEVEOnMLAkxcb7jzx2wM4rC3DKZR0dCd2NlVh4MJGUQBEdotjm/EaR9uJ2BjyFxAAAA7djjsqi4q/FeCDqT94AwfQz+eOn4/Wur07xl/bTq9Obmf1/S/8E+0T01C1ZqJ+LVl/+h5377YvK/jFAOjmugW1ywnyg3keWOK4FDlhosYMGRItrgvEcKpGb/VHynGWVuOVxvppjJlqz26vivttwq+4KtY9QhA+L5fkDiq4r7Z12P8ALoovQuxf5AL9cUa012+V/pgq0yRYH1Mfribna0nTkM1fHuMqa12UdKahPgQM3zxXtwZcg1GZ26uxYx5sScNCmZ1jyH62xgpjeT5n8tMTuqkk4AWgotbyH6DBaadAfhH1wwo2AjyxIk4kwvZNvA+f6Y1/D9z9PpgrG37+ONZcBoezA0A/PGTfGE4wkYAwnEP38MSYnA2MYQMcKecAiQT/AH+WG/GqAV19kKi51IcAK9iDpKEibg3jTQThTgFmqOwJ/L88WnGcPVPEKyiEWnEwpObmsJEizDrcDS89Xxp/6c3yL4VbK6h0Uj2Q3AQxBAESx7i3ciL4HxrTTVghpLEyAFZlNssxAtBkRJMxa1lUoosUzmV2Gao6lVzH3iTJylZkmBIkGQCMV7Oc8L7VcpJLRDZpnNy3HbNYCIsRjvcaC1GDBQFLk2U62J5cgLQLCfOxBFlanHk2KACJFy146nz/AA2tYaYtwMwDLFQgEEMc0ggAhlL5WJXOc0qYWNMK1649nmVEIViIKNluD1LRew1AnUYNCUCpxOYiCLzBYk5QTDAMSY3uJNhYTgblGHvCWJVlaDCxYi8zJM7Xt0DHCPRIIzFBkzFAEF4JzEmWM9BBi0AHDQ4MlSAtIlgSGSSABEGdSQdDG4tIGDRkmWq9P2YdzSkWzQpy5pIWSIkyYAn4Qk9Oqtl9YQEXvbSLQI7E3nDyVWVQXDOGJJBMktJuG0MxcGDIGmuHmFEwajkEiRPsxINxEuO48wcLQcfUYEDI3vSDAFhsxH3bx10xKtxIAERIF9IBIANhpuZ74E5BjSR01Mb/AL1kYixE9JWJHnt66+WPIjLVbp1oAIBMGxuNgYgjTW+I1AM1mBA3k9T26fTAvbDWZvrP5bdMG4ViTYane9vL08sPgaQKMea0W0t0tOk/1xpFEHe8f90i4v0+uGTRvMkrrAMX0O1h5dRpgdOp7pVjG509NJPftaMA0ErG49Sl9JM6xiFag8yuWI7yPpm37YZQEtAaxlZ0BGvc/sjE3cWAygi56EmbgDSx0w5lpcRpNFxNtczCQTbaJF9p1x2EY440lZgubKM3Xa5t08vPHYUTYHqPria6Pj3lJ1nAXXDMab4gw/vgl15joJcHQZQcxUy0jKuUCwERJ6dcNVEBUSAYP5DGYkw5f+78sPPO5W28njjJqQH0xttMbGNTf1xLVINiPXrjJxkbHDJkY3jTETiDnAac/v8AeuNFsanGMe+AIziEycSnEQcAbB0xEnEicCc4Af8ABUmoT0A+Zn8sW/H1wqsYJH3oAvtBkCBoJkgz6HneA8RNJ25QRE7zI0FlPXpgY4TiMzOAmVzMs+5IblJ0m0HodjEdvxpZ5cfyLu6dLx9BHpBir2EhCFC5eXUoJAPLABJE6DVautQY5stMJ7pKiC4JBYD+UCCRJInTPJDKRhqsjClkMgg5gVeXAi6roVWNcx0PQzgfC1ORmNMq1Mgioyc2W85s0gMq65GE6wLLjrcpXiqAANICmxeCGqsLspmAWl/98WEWmTGpw7Rn9i7c7HSVQSB7jgMzTF1F43MYcrU3NScpRgQxzBkzIHzKA0RIESSszN9MYnE1wr+1OoMAMq5iIzITCEMcxEFTGXUxOGGUrqtLI684Zgcx5wc2WdVi7XGgGgbFe1KkTUBYKoJYVSXWCxgrFhe45V2aw1wLxKgwcHI6C8EcrloBBtdjlMASNQIG9fQqtcFCdF9+pBI7ZrPEaiQF93WA9LPhCqUiGWxNi2VJa0gqHJdROWSN72mVeIamY5A9vezIZudS9QT6CNN5OBPmRQuaSQZk75iJn7uUwJ1Nze0CQM2lJSNpJ0N4kETrqb4RquhUBlYUgEnudLXOkCI74FUpxIiN+lu51Fo+OIUKmU6CZ1kSAeu0fGMH4ri1YhRKqNpjUzvMX748vV2z3dIBSTosEabHt5mB8dcSZiBoVPexGscv01wNqLEgCJBNsw0trt/bG2qmIgTMzb96T8cLQ3YdoDNJvcejfduDvbafpiPEHPmABEkn3QIvJ0idoEnXC9AsYuSYMdQI+otbvhtFNheCARIOhtoO0/s4i+ChZM4B05Y6iJ+956TffEhRqP7oN7SL7/Hbvgo4oS1wRNpg2gi/XYeuA8WCIyyBIJ5piYsevx2w5fK9BVaUQGUKQQ3MIt5i0fPHa8GP5aXB5Vgjew+uOMHENYktJFto2kH4/PHXeCE+wpzrlAnyt/XBl+2/Q5dD4J4Qa+aWyhYvE3MwNv3GE/EvDmoOUa/QjcdRjp/sa8JUHQgn1EfliP2s4QGitQXKmx3yNeJ3g6diMdH8MvS7pyv+S/yaritsZUsvr+RxKMaqWXyP5HHK6JyFjGNumNk6YwnzwNGZsRONjGivwww3GNN8MZjTE2wBh88aY4wDEVGANGcROuDLRJBIFuug+JtjTqo95p7L+ZNvhOGQZONU6LtcAwN9vUmwxJ+Kj3VUdzzH52+AwB6zMbknzwA3wlDKykFWYEbGF6kkKR2EbnUa4tqfAqpa6BixNhzSdLA8sSNATeTO/P06jBlygdeZQwERe9gb9RhjiqihhkFVGZQjkFiUkWCLmgo+5DGwgg3x3/H/AAcXX/M34lRzlgA8AQcyETeQ2VgAyH3jJ6QTAwHha1WnUbK7PESscgmIkxCiNxFz0kHfBVRSV5qnP/qcguVghWSwEyRLG9jcRgHAcIM7uFFMG7OwdQLSUUMMgYjfNAERIM43YrnheOGfOmd6kZWVqhCJqbuZzEz96ZzRe5FUtNHrcycMhUA2OUOdRlYA5xANjygNFsb4rxL2bGmKhypEhYZgBzFcgAYrqJBAENrIwvwrUfaOarU2EqFKywU+8sATyxfOGsRME3DJPjPD6jOFAynKDPPkgcsmSRmJCkhbiOuAcR4UQSaiqAgUjW42tA5hraTcjqRdp4twrSzsVMlQfZvckFoLAFXtMGM3WSRisr+Je1KhGLAakZWyTEEhkzWgmLRm1EDANqxuFztLOHm3uOVUgKDzBSFPugsvQdcZw3GJTBQstidhpqIzUSdDvF5sMW9GozZqb7WqFmA/8lIYWuAwi488V3FU6LmZq7jk9kRqd2Vj87YWznlykQ15jSN77X88TXg81gGkaHUjrMD5Y3WWCLaRreN4M9L4LUZRaTNp+H9Z9cedbfSGqohidJG0C8R5/IYHWfOQJOg06b+v6YnUoSJvlsJtH5dPjgJJ5tJEdt4j99DhQauz6MkEAAEDNczHYSQOp30wzUkiRz5BlyjUyrMTF4AlZM/exWVVqEMo5SRmNtY0Ui2nPH6YYpowAJ+9Mxbb6CTvE4mya5X4nISrKyxHdVCi8GCe1thv8Wwxyk5Z5YGa8tI0JHvZcw8r23E5IUfzJYZjAgCLeXz9Y0wGlWqWawSTcXgkEbG/kL4Nb8jcQQ83vMCdYn4djrj2P7C/Zkewp1a2VgQClMXCiLZzAk/6Ygd8eVVeIYRlAJAjcyRYgX7yZ9cdf9gvtoKDCjVn2J3JnISeotkPynpJxeFm5uDi+HplHw4U6hKCFcQR+FtjH4dfKemKTiazN4arVVC1AFV1WwV1cU2AGgEg229MdapBEi4xQ/arhKjoIgoGzMALzsTsRJnTWMdNsxwulzzlHA1KdsDqe76j6HD1elGE6w5fI/rjz3ZOS/SMYZnGT88YcDVoYxj0wQUmImIHU2+ZtiMINTmPRdPifyBxRIkYmtIkaW6mw+JtjX8TsoC+kn4n8gMCaoTdjJ6kycIxSiCJaT0UfmY+InGv4iPdAHWeY/O3wGAnECcATqVCTLEk9ScCJwNeKUtlSXYfdQZonqdF9SMEp8PWZXbICqkrCMC4MqASMplZJ0DTA2kjXHpZZcRll1McQnPXC/8AxBb5YaO4j4kxr0nQ4n4rw/sKmQMrNAIYlWCSGVlaRAsSbC4idMTpcPPK5BeFKy4YDLAGVdLKoE3JMWEX3x+P9scuv9H/AAxKVZRJNOrOWM7A81hKlQGGpiDYG5uMMcXwlOmC5aoKiQgdYBFtATPKSDERIga6qcWFViAlMgiCHIIB1i8qPXNt3wnRdmqAOFlVYKTmIC/hAa7bDWbCBsOnHGYzUc9u7urTwfLmcqpQsossZeUQXYxyBiQY5SJgEyInxvEimxsGplRmFiRc3EmSZ907EGIiMC4bxIIUIikWNypfmgNZgR1LESJMjWIxuu9OuA5H8xRlWWEkHmUAE8zDl5S95FsUTOH4WvSM0zU5jlIqZWKCZDc3TMCQB11vivpjn5coDE2VSAqsVv5DZJm0G2trkrWIzcQAVY8ygHVjEkhWAk85tFpvKTVuY1HphoYjPTdZBhZMMCIBIBva2ouTgCccwphRTax11guozZgKYkEERuRIi0YeVVo5BWRc9RSuQICCzEE5SubNcAzIN5tOFBwqVA3MSvmoUShgEFOVpO5GDcIqlBRCtyqVCl1OSAye9msDEZfQE6YZG6dFVVYDUgFZiYzGFK3my80zJOg72SFCu9zTqiLDni2ojLZhf3t8C8O4GojkClYuA+UMFYQDcAsVJYgaHVpnYieJilKU1IWZgVKYEnWA4mPIKP8ASMMnBvUjWZ27X79p+PbBPdY3kge8dRBGm02xi8MWaCIP0HfBBSn70DtbXY9v1x5e4XiNVa9wUkAESptf9YvPl5Yz2oHRtTzAGSbTYn9jAXoqwIz5T37aRubfXrjMhEBMrAbgnUa6xa8eUGcPUO3fk6l7gQReQWvbuf1OAmqI1mNBE2137n4jA6TKZJaNNJBAuT9db6YlWrhyQcxsMoLXIgk22jytE4nt8ieQale7CRmuCJ9NiAdL7jBKfEIcqlcwE2U8o0vlm17xjb0PdNwyypIEGUPUG9ouMRVAIyqsnS8hju3STbSBfFeAYqcOiuHCEqYhpvI1EE/O9h3jGU6GUo+bcWHrAFpsNRpPpgdViDmBneDEFj07aSCesd4vxK68w5iAABMhbG/3ASBoZvpJwpLTk/b0r7Afa5aYTh672sqE/dMRlJ3HQ+nSPSlpn3iREekY+aUokuA6xI5ZjKQIGvlHe/rju6P2wqeyTh2LtEw1oYADUgwYg6kd7jFzqdvi+V4ug8eq0faEUrgD0m/u9RinqJIMEbG5A7anFNwvixd5Y2MKNhmm8b77/wB7GoRkb0+uMLy68LLPDRamBdix6KIH+4/kDgf8X+EBfmfidPQDC2bG89774TdJ6hJliT3JnGmbvgNfiFWxMaW11toL4VXjWLZUptOxaF2JEDW5AF4iZxePTyy4iMs8ceTzH9/PAq/G01MEyxgBVBZjOkKoJ/scJcZ4dxDgurloMwFKiLjMQ6gEG27abYc+z/AqysGepTQn3ASADlBvKzmy5SCtwJ8hvj8b7rHL5H1E+Eq+1OUMKYOb+YylwMoJ9xSCQSIEH06r+JUm5VbIpkwxzHPaVilJjTSNbSDOOtpGmwyAuwGUBCICSOWVgEiVkLO5sNqn7QcCKaIKnsxSLgBQqiFIM+8SPxAHWTMjXHRj08ceIwvUyy5qr4fiyaSnLV9oCqEhZpqoYnT3i14ylvvEg9GKjtRqlioJVAQQRySTlyo0zqFIggSL3tHi6/swGEtGUS4PLYke9lPQ7jmsYwxxKGjR7M2YJlAcgm8QCd4vOgvbFoR8E43PoqmuQqKr5CCFJkwIMyWAAU9MxjEfEAv8QZfOXS5pjKAdpBuV1uBqdBGEaNNwwaMptlzKJY9CWAJGpjQecHFolY1Geai03UkksSwKAkkBEQ52EWG9gJvFEbpeHGkqVWq56dQ5NgJIH3T0PKDcbwBfFXX8OIdliAWtBIkXuTEkiAY1vIm5wx4YK1WtCZjSvCs0decS4KzJM2PbTBsyyYBWIBV1jMVCgsWF3OXYAkjW98ALcLVp03Aolc0kEROYgEzERe+h3+K9arVQscqs0yGkAHPBggEKw6QOtrnDXG8JUaq1VDQqAFSrZFQPEN9/UiABcxE2wejxzOC3EWCqGAUHKbn76llN7nTT4kBrgaqOn3mqKC2qQsDMCDKzM+6bWAAF8V/EtnuhqacqzJIEBlL3MHuCYK6YWocbUcq7shcMAiMph8pAipl93WJ3PTe44rh0qKMk0yjHmWpUbmyyFzMOpB94G4g7YYJcXVLlg/DGkImAI5Yj7plLwYJsGGsjGcJUbKMpIOSDUytBEnlLAWYWvGl+2HqPE5g7ZTSYQvuuVk5QTnKe9BsZIE6RJwLiuHdHL0mVyYOV0XM0E6sNSZMdzMjTARpq2WSszC6ZQQEzScp94a3iBY9IrR41QUsCL5jJzGmSepUIRPcWPQYPRK15VqbJkEghcsiSpbYstup1Op1Jwj1MsIGIFpyuCTAJJggTJ/LbDJ537ckEkgsREAACNNLDf641w/EXNgQZF1P9DmkbdcMtSSSxYAgweYEk3kzJP98R4pafs7OSdIUARY9bn7t9Newx5m5wfsuDLREgec2v3MeWB8VXmQDPQQRI6xtt19MTSl93mLRAzSIEg3uDHw/QlSkBopnrIMesgjTQ4rclLStWjIgz1Fug3jsDiwpofZEm2UNMg3VvMQJj598HpOQZdWDW2AN5vEbj6Yf4bi0UhihaWMgwTmP1iJMyJiBa6yzpybI0XuCvUknrJsAT94xEAbYOoWZqGBpmBFyQbgjU201nEF44AjKSZUDc211mf798JcRTLy71Jnr1UiJsfh5aYmTd+jNNQzRDDUHXQb3IF5Ol8SqqihYgSNVMjWDcEEXDD17zhVa6hSA2YnYAwL6k6AaC9u8HDCyEQ8wnY2kDSL3Fh5xvh2WD0wUCrMFIadDJA8jJ1Hw9MNcPwtQErLHNy2UgDzEACVIMfpIgOEGTMGiFkgG5kCQIWwtNj5jWNug9hysZDLAiIEnUeZ21v6TaZfiNFzAhblYO/wCLy0Hzxf8Ahvi+am6ViFcCQWIUEAg6sdgfI7b4pOIZVEErmFoJsxubi/UXi5IwrVPtGVSeZiFEmAxJAFjOk9BisZ3Kwtx4XieOpmyJLE2kD0tIzHpYXnBl4LiMwasrLRJPu6wM2ytmEkAASNzim4SqVqZ8sNflAEZgTyxtEERcAgenpnC8SgVZdmMCIEgyzCQRMCwuT2B1x1YdLGKz6uVVFH7PUHpuf4bISLS7rJJBnU9xzCbAERJwr4txBM04yUmAZgVBZgFKsCVAgaBWDGcoWIJxa8VxtVlGRDJViZALIBGoGYDpadYvhapVrshZFGcSpOgIsctwdfK2+NrpltQJ4caKq7hFmCps+Q8xDEKT7VWgCQARoZOnRcdxVQg1USkcoyywOVEJ97LJLqYFoMARbQL+K0FqUKY4i1dXWTSALIvMHsCLCQYJFxM6g1XB8HUBzEBYaKpcSuUkFCoY2ZUV4UG4S4OXAbfDeKVHVaaMvtF0qEALllljKBCzy3ZQbxy72r/xTQFKGtw5LZgq1E5wQFzTmJJ0yggR/pszR9hmqDKhAbIA1REdsvvVHVepBPqwi+EuNq0DVHtFCskgqHuwBXcSSBBuQCQdDN2ROsvtqzHiah9qi8uVkhipuhblDMbQoUnnvEAYnw3CMEZiBkMkGkFBWAZcldNBynrqBbBuA4NVVW4ioackkFr5byFJszOYb3ZEdYsI1KqCoA+eg1woESIBBkTDWM6Cx1vCCaKjgMxVeVshLEKo0YABjeQttDawxAxSq+19nCK2mYwDFrMZDTBAnbQRgfD8OtMgqyNmYMGy5VZgRKfzOV0BI7zaRF2eNryWLK60yAQItoGyqIZgGJ0gjm0AxQGq8M1Eq2aA45QTcMAkM2WYkWklrECRBwWhxb087VQAPdFgS9syydcxE8w2ECSLKLmHvKy1ALkEBByklrszDyBiQo5ZnAErs9UOhUQRdnkPucrwoBNjBib6kxhAxxPFLWpqmRvZZVBGfMDBYkssElhAE3g6xiFYIrMUdiosgzQQmuUCQQupmADmY33dpvfI0FKYmmQCpQRICWnXUyb+Rwn4zxtSoi57hRCK95DZbQsGd5JGoOoBwE1xfCVKZRXKKKktYQMthzgDKsGBvJMXmMM1Hz5f5siwZlJkMWiSYEgQRHu81p1wPhqXtTJVQVhdRIIsbHQlS0wBoBbdipwYpy4YZmGUJ2+8MsMHI1AAEecksAqy00Yk+0cyzBieZSw93NuJiy38yMOHjFyJyqFm8WCXE75zIjSBcSBhTiq1MtmSVBazM1MH8MKWBGhKnTTtYXGXpmnKgA50ZmKglRcSog5ZntcjYYAsKnD+ygtzEg5Vm5G4J3gRNvkIC3GV2ViEoFltBWQDN5hRGEuGSERVy1Fp+5LXA3IMiRYEAkH3TocG/ja+VPZ0w65QZ5jE/dsp001wBwbP/pPSO+v0jphjgKDMW2gcwm99x/UH88BCmSAVNxBgn02NvznDNKiB97KN8skk/hzb2I1vjzcuE+iJqsTAMxZRA+AHfGLxrCGJ1EWt3uNPXFp/BLlDKj+8tyIkHNcE9IuSALjECqspiCSc0woWD3Il/wC/XD7p9Km/YdK8EzEEmd5JHUTfvvjFZyRlOgiIgyCdhZRqI/XBwBB5SAVgtG5EC2gWSLdPjibU6cELEbAkkEi0jca76RffEqk9q7+HAu0z0IjvIGhHl1wQ0SxjnkAHNsPPcLp3kXGkFVAFLVFGWbTM5vwi8kRBMiPjgdMyAqppOaAea5MSIPS/nih2+014MCk7gkZhlE7xqSRrsLi/bTEOA4UIc5MmTBYHe+wAGjHX9RKqCQYBy2PYNygjKSNPhA6YMUGZQrHLIEgZVzHcwbm0xMW1vAXdfYZQQCDdj+FRfN+I9F07+owtxVQBfuyG2O4FyIGlzfsDiVRFViASVWQDoDDZQRfT99MCCK9Mm8zoLEC2/Yzp1GCTzsWeWuFBYjlYvvlvAEmRJtawncD1b4cj2tJipX+YgAJBI5gYgCZ1JgRe8a4BxLBVhYIAgTlmZPNMTI0sdD01H4O81abQqr7RBBIEmQJAjS406euLxm/IdT49wjZ1YR7wnrPUGJuIHph3guNXKoMtC5XUjKWEzFpgCVFonKeowbxqmChn9/s4onZi4YncyRM7baawdycdUC98IruuYSb6Es1iTA55IRMsxI2vgfivjNbM9RSUpe0KU2V0YCwloWG90ZjIMZomwxXcJxOSoFYQgJOSPdhfdEiCJCgjfQReOgp8Hnor7R62QiRRuRTzIObLdmAOZwcws8C45tJ5Tw5/w2n7V85EK7U/+XmJMsYAYMTBjNYkC3NA14y6oJoVX9jmYIxJMMgByspVQJLACPdyyZscdP434MPZM6ks/IrZVVc2VoV3ke6omTBkKACBij8N4Kr/ADEeqKTMHd1LAlwVUE3Yqk5gQbzBBZYGFrRy7CbxR1p+wqqJiWYIReSzKTylj1uynQDDv8hKdRgtSo4/zDmFJKZDBFWdCbQWkyGn7xwcZablcirUWmrDM7MGC5UNQMwj3QogZgLgAc0i4DhatWnUrrWOYgn74zrBurqVWQQ2UEH3V64egYpDJSQsA6scqkQVv9yDymIMEAgx2AxLw3gSxcM7EKrcpyjMti0EDNAJ6dekYHxniJpimQrJkuo9samQFfdKmVkh/wAXulb3jA6tRWLVjVWk7KqscoHOo5iCAoySCuab6n7sgbfgwtRqJ4jLSZlZpYllkB5iRlJtdrS623L/AI1S4f2aJTbKFkEq17RGkq2pg9QNcK8UkqIlXblF8wIsPftZu4UCD54S8Pqu7IgvP3arll9moBzg5gBYwIJPLFpBLJnh9OlUFTMuVQAGcVMrS0qrBSQGghhEzzgbYkqKsFyL66T1ZWUMWFgI2tpfC3AcVUoMzKpMrBDSwKgGBFs4gmJsJ6AQJFfNTyJyt76I0NEZjTK3ZRckEySIO+CSTgGqXEkyxQg5sp5iRNt8oygAmxJMg2iMWVF84YsZViArFiyllLCAFeAW2OWJkzMYq+J8VlAilxTzSKbshzjMWUsUUkEPqCSSTe98a4gpTqEIwqZgOdDmgWEQxJzedzMgDZg03ELZ2WqfZgklr3BXKSSYifUR2xj8WXiGqZgSb6QCV0IELewYD3r64rnPsnyuxV+XMjGBsQ0a9GIgnzwXieIFS+XXZVABgaZrxMCBp5RgCKnO7A00qkzYrTtckhI5zME6CIsdYU4Dw4kAQ5EMFkSqtJIyhoBvmDAzHU4fHFOtU+1LBwYb2ozNYQCwY8+UkWPUnWJDw/iFIBjUVQ7KFDCBpOjBTAlogxIboLIBrw1MMCfaPK8zRCluzQQzH3RY6XuMHqeJcQhinUyKbhT7BfWHM316YY4/xJPZFWzki9POFyEgxkDAALK77ZjtZkqnDhzNMqF2CVCBpPUCbzYCBA2wG5bMc582+mLRDZzuAY7QwiOmMxmPMz9JnA/A1WhxJggTfX+Y4v6W8sJ8QJqtOyCO0ImnTGYzGeP5VplxFdQqGNT/AJc67yl/O5xZ8AP5wGxNxsddRvjMZjfIpzBqCgo4IkB2gHa+3TGcWxFaBYQbDTbGYzE3lp6JUjep2pkjsRcEdIxWeHqGcZgDY633OMxmKnFZ1Z19KXckek6eWFFqt7NrnbfuMZjMLH8f+pw9/wC2UrqJvp9Thrh/86j3dZ7wwififjjeMxeP5NMXdeI+5jneL/MfXGYzHQlV1zY/9K/KqB9CR5HHc+EVWlbn3I12GWB6SficZjMVBVF48xHHEAwMj2Gn+TOnnfFt4xVYs0sTz7n/AJ7p/wCvL5WxmMxd4SU8MpKaGUgFZzRFswEBo62F+2GEqMKVNgSGNR5abnnC3Op5beVsaxmFhxBQeNqsPEcsnLkUxNpKEkx1m/ni18T4dFSFVVAFUgAAQclUyI0uAfQYzGYqclVbQphWTKAs1GBgRIg2Majth3xNASpIBMoJi8Z9J6YzGYKZDjKS+xmBIpuQYuCFYgz1sPhgfglZvYzmac4Mydci388bxmHCIrzMSbkuwJN554v1tgHAiTRBuCFkHeY1+J+OMxmA3oqCLixOQEjUgmYPUTeMcNx5sp3k330P6D4DG8ZgqcXQewWrUYVFVxk4c84DXZqgJvuQAD1gY4qt/nEdK7AdgHIA8gAAB2GNYzDOLDxdyUUkklkBJOpOTNJ6mb+eOX4k38xJ7nGYzEw3/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p>
        </p:txBody>
      </p:sp>
      <p:sp>
        <p:nvSpPr>
          <p:cNvPr id="91140" name="AutoShape 6" descr="data:image/jpeg;base64,/9j/4AAQSkZJRgABAQAAAQABAAD/2wCEAAkGBxMTEhUUExQUFhUXGBsbGBgXGB0bHBgbHBoaGiAaHhodHiggGhsnHxwaIjEhJSkrLi4uGCAzODMsNygtLi0BCgoKDg0OGxAQGzQkHyQsLCwsLCwsLCwsLCwsLCwsLCwsLCwsLCwsLCwsLCwsLCwsLCwsLCwsLCwsLCwsLCwsLP/AABEIALIBHAMBIgACEQEDEQH/xAAcAAACAgMBAQAAAAAAAAAAAAADBAIFAAEGBwj/xAA/EAACAQIEBAMFBgQEBwEBAAABAhEDIQASMUEEIlFhBXGBEzKRobEGQlLB0fAUI+HxBzNikhVjcoKistJzQ//EABkBAAMBAQEAAAAAAAAAAAAAAAABAgMEBf/EACYRAQEAAgEEAgICAwEAAAAAAAABAhExAxIhQQRRMmETsRRxgSL/2gAMAwEAAhEDEQA/AKAEhtARMGBb6x+zjC9QW5WFgJA0Ex5D6YhUNxB67ST0n0274ypoYadLrJjXT6Y8mSmLQHNLwI0A00O0wcGqM6ACJB1B6X/fxwiy5dcrTc5gb/2/LB0YnQKBodDG0wf7WwZaK1t+JBMZQfS020Mz6G2IvW0tE7ReRsB0xGSYsZP06dtMFPC9vlB0npedLdMRbtnyWCi42iZkjv5mcHSsYBIGmw/M/ocRNlW3NuNfyHYfHBBBNtdZ2MxYeWt+9ziaJttK5jQnz36wfTGqdfoTE2HXf9N8aqcOJF5J+A1j++CJRyxv2H7G/XCHmoGs0X0m40MfvrjdKsbKBEDUQNwJjrBA9MYZKkiLGInr52jT9jAjC2IuBeNsIeUq3ETzA+s/ljBWEETaenwM/DESikAGZIsdgfrgcnTYba/LpvgTdi0qxL2Edo2+HljVWs+i6fQfnbEQw1ixvA/XG2qSDvaJ/P8Ae+GlujUYWjmnBjUymCf1nqNOmnfC4aDOUmDcCBuPIxED0xpa2cjlcE/D/cPONtNzg7Vw9SMAtJt7xO28X7j5emFzxo6z+xMYjWMki9xpNtbiOxGnljdUqqmbEGw2BXLJG5EE6YO09UT+KGgbWATsJMT+/wAONnjQQDed9tzt8P2MKuUIXlPPe4JFpN4Igz+eCMn3Tfe+s9B5TPrh9sK7gz1yQRsZPS1j8R+WNnzG95tIt+Rt2wuYMiWm0R0J3vprbGv4W88vWDuNJ+t/OMPthbMVWuAYufOwE3HxwNmIGp8z5W+hxGmsnkiZJOhFyBE+ZNzGgwOrY+930F/3+uFqDScm5Km420uN+0Y2TPuyI2JOvzO4+eMV8+oggdY7X+fwOBqcsXIvYi/Ttr2wQ5DCsYPMsxcD6XA/uMRDrIkKCdza0/v5426EHnWDE9Jk6idbz8cQWZgLqLTMj5RNxvh6Vr6ZmIItYXvfS++IPxHbSIvv0+WNqb3zbdIPn+H+uIFxEmYmIJNoNzHTSd7+eHotMqNcd47zrYYjILfSNrfp9MaQyYGlom2xjQ3v8MEoGASQI9Dc6X7ab4fafaxktJAjyP7/AL4GtInQrHcgH54bqOzadrR7s/v6YVWpFoU9yrekRaIjC0fbB0ClXM3F7jvGuvTG/ZSVCtzHXu2kdMI1eNqIzKVlY96JntcCSPzwb+KgWMk+Uj0EjtG0+mNMpo7Z7TIUzqZB90fA2M+mBKzxyyL6m4vbvePpgVKq5YBVHckT56aev5YPnABBF9LC2/zxHCLlInSUE5czbg5pFwdYJ6YJUrzYm4HTpA02sMQ9q33rXgTab6T6C3ljdTiUiGtctIGvz7/vaaW7UGbMwuev0kfvvgqgxAJEm3S/pJOAcPXE2BiOvp/X9MTWqQwZQLAmJj16AROFRDKFiZJU/wCm8G0GT8/jgQVsvKATJOs2IEH85xOhRqvISi9QH8KZpnewPQ4uuE+zHGORNAgT98qo17kMDhzG3iHPPLn6VT/tuQZ2jy8vmMZWqwDLTsdvrPcfs467h/8ADzib/wA2kgJ6sx+kfPFlw3+GqD/Mrsw/CqBR82M+oxpOhnfQ7a4Ci0gSe/bXrjKKKIJUHzm9jM/Lvj1Lh/sBwaiGFV+uapE/7AuLXh/s1wie7w9L/uUN/wC040nxcvs5jXi9JVPKoJb8Ot9hHnE4t6XgfEOZThqzCxkqwEwJuw898ey0aIWygKOiiPpieU4ufDnunMXk9H7F8Y3/APIII+9VAvrfKSbdwb4f4T/DqtA9pWpggzbM0EaHRcelZMZlxrPjYQ+2OHof4eU4h69Q2jkAW3S5a3niwpfYXgxd0eo27O5k6D7uW1hbtjqQuMjFzo4T0eoqKX2d4VYjh6VtJUNHlmmMMVPDqJXIaVMp+EosfCMUn26+2ieGhC9Gq+f7yrKDsWJCz2mccQf8b0vHDnsMo76n2tttt/jWpPSpHX+I/YPh2B9iWok7SXT/AGkyPjHbHI+JfY3i6NwhqC0shzTtGWMwG+hFze2LDwv/ABm4VyFq03pyQM2wn1IjuSMelUnDKGXRgCPIicZZdDHL9JuEeEimcxXMARbU663GpHpgf8MGJJkX3uLdO2/qce2+JeEUK/8AnUkfoSOYeTDmHoccp4p/h8pOahUyn8NQSPRgJ66gzOuOfL4+U4T26edZIBJY3iDuLxt6m98EzFjH3YtpbrEWOm9764sPFfAeJ4eTVpsFB95RmSI6j3RtBjFZR4qDICkdJMAx00GMLLOS7vPk17BtLsbjMDGhHUm2nWwHTCtRZOUSepBB/PpthxONAWSkmNNQRa+oj6YHXqjKBlOYCSBrYzOv1H3tsC7ZeAqKWJ7RcD4XFvKPTEiQBlAZiIidI9du+2J02CxoBJN4MenTywm3FMeYnS0doG59dtsMt6G4lEYycykGIsPW8ddJvgBpnqDtJj3YiJmB03+mJC4OYWg31NiT8gRp9MaSnoSbbELE/OI6+mKOarKpSJWzX90xOsje98EoVRAl2ToIn55sEb2bADIZ3NtQbHSO3oMDqVUB95BuAcwIB292/nhzHataLlUAgb6WsLmPpjdatFojfa/nfyEafLAaij3gsAAW3Pp0m/pgVeoSAQZ2PUf3GJkc1FXijmM5gJE/OSfjrgVJmzMAZ3kfI4LSoKTmJECxB0P9P35S0Bi8bxe+3xnBuC6APGNEG5BkSJ+uNU6uZiSASTN9T+/XEDBNxOoGv7/tja1FAJA0i+4mx/fbD8FKNWDA6G1x5eeGeAqQyNOjL5Af39MK1bqAh2ymTbqD2xulMTMT008u3p1xIj3Ph/ECLPJHUajzG/pfzxZ0oIBBBB0Ix5l9nPtTmIp8RYwIqemjf/Q9Y1x2fDcQVup1v1DefXz17xbHZ0+pt2TVm4vwMFpqN8IcJxoe2jfhO/kdx8+oGG1OOmVNhlkABJ0Ak+mOfr/aEn/LVcvU3P6D54vadSMK8R4TwzmWpJJuSOUz5rBONJpFimT7RVP9Hw/r+7+j/BePhiFqBRmMAjr5a77fS+Mb7OcJM5HMf82p/wDf9otGG+D8PoUjNOkoP4tW/wBxk/PD3C1TzU+mBtiRrHEGecRdKanGYzGsI2m0INwdQdDil4n7KcBUJZ+D4Uk6n2KAn1Axd4ixgSbDvhGqeB+y/BUWDU+E4ZGGjCkmYeTRIxbHCzcfT/GD/wBMt/6zgLeJj7qMe5hR8zPywrlD1T2NHFc3iD7Kq+ct/wDOAmvUOrnyAAH0n54Vzh9q1jpjnfGPs/wNac6qrzOamcrT1IWzHXUHDD0gdZb/AKiW+uFeK4+lSH8x0TszKvyJnGedl5HbHAfanwU8OF9nVNRCYjKVYXm43HcdNMc/7c6SbybH6CMdT9sPFabsoRs0EmRoICxrZhc/LHL1aixm+8TN4vbYDzOOHLW/DDOTfhGqCReD3i2wJtrtgIqAQCNdPSdRpuPhgtCrHLmm8idibb21jAq+uaT2ET6/C+FPpP7P06ygAEaiBI2ka7kEjbBadRQ1s0jtMDrBnrEx5YrKam07nMIiReLeWD8MymS15jQkdfLQHSD87FXMqsfaGAMoIJ+6sjzG36Y2qR94Dpb97zhWlYnK1r2te4EdJ79u+HOGHLNjOuZoM6dO2CVpK5xmJAiJYSAQCbbDXKO9sEUixIhjO09CIgSDO/TDNNAzZgYgiIUgyNoIEet/K2BESYAIJJMzItfrcmfpbFVziOpBjcNoRMgCxP8AXEK6uy2y3mwjlvpa97W7jGVXLG7DPuNO3nqTriWZsx5YJEwI5okzawGmnQ4mQtB06FhJgkmBA2Ivr+++I+yAkEiJj0uJ1kQeuCvTZCA4IN7NZh15bWjriDAfhg2FhBO3l85t3w9rkRpmTfU72k6iABrg1KmAV6nWQLWgyANvriIWIMCxvJPke8+Qi3wj7XLqpJ1NzqfSI7YXI1qLPw8BXC76Re5AIJB02/LHReHeJvQMDmp7odu6nby0+uOT8Mrq1ZdjNluIkGTaxJnFj4/xtSkgakgckxebWJkgai3XGnSxtykjp6dkwu3ovh/HJVWUMgajRlPcag9x5icXPD+IkQHuPxAXHmN/MfDHkn2I+0lVpWsBMZkKrEjdYGtrj1x1/Cfaii9b2DMEqn3QTyufwg6Zx+H4TcD0sulcce7G7jLHqS5dtmq9ApuCAQZB0IxKcc7wvEsnu26qdD/Xvhn/AI2JgU2nTmYBfiJb/wAcZ98adtXWMnFQ3GVT+BfQn/yJA/8AHAGdjrUc+Ry/NMs4O8dq8eoFEsQB1Nvrhc+JUtmzf9ALD4qCMVdOksyFE/iiT/uNzglWoFEkwOpMD54VzPtNv4l0pt/3EAfIk/LAH4+psEX4t8zl+mKPiftTwdPWvTbtT/mf+gPzxVcR9vqVxSo1XOxYqin1ljHmMRep+1zC/TrGqO2rv6cvzUKfngRpKDJAJ6m5+JxwvE/bHi2siUqY8i5HqSB/44quI8Q4qp7/ABFWDsrZB6hIGM71IudKvRPGPEBTA5qaTu7BQPicV1X7V8JSFqntD0pqzfBoy/PHADg1FzruSdT54NTVdrny/PTE3q1c6UdNxP27B/y+GY//AKOF9YAb64qeI+1fGNIU06f/AEpJHqxI+WEsvQR5/oP1xmTqY8hGI77Vzp4wKtXr1P8AMrVW7ZyB/tBAxXcQUpLYCGIDRsPeM+oGvXFsKAOonzv9cG4fg6bvcmVj3RPNfKCIJ1iNBJGHjjc7qMuv4w0ouHrq06Qp85mBvppHT6YkoSMovBF7wdb9QAcdPxHhdCZUDMXkoKksTK+8SLKb3PUG4wl/w3hvxhTYA+1DiTcBhk7QCAR5mMaf42Th0pnMhVgGRe9p6RETp8sQliASxk3t5QOn+r4nFlU8LoyCC/vEGpKFSAu1p6bg2ibYh/C0yAwfUxYT6mSB6C+lhhf4+X0avZ2CyY0tGmoPzGN1HBsD5mOxvp+4O+GuI4FFLZKykiPeiJgWhQbjqD8ZEiHhhgHMlxAysYkmDcr64zvRznpGrCtKowLa3gwdxBn4X8tcFHEMSZXNft2tO/7G2CcRwrkgFSTmCsEGY9QDlJ6DCfs36EdjaL9/3fEWWciWnOITMp5TE3kRG5ytFxpiurgAmF7SZsAdP2LX6YK9FogEgmLE6dp2EfTeMDq0mWbEi4sPe6kdesnXBE7H4bi2zHlWTYAgme9/jIjEhVDZggIMlrkm3XKNbjXoNLThKira5hadRP0E6T8MNcJWyrImdLxA1HTMbaybbDBZD8iVuJVol+YXIgCbdOoJ1797jeogurEyeYAEdY1+u+B1XDFogljF/jqdBr8Bhdq03PpN43v8Bgk2NnnYPlGh7xfbYmB5dTtgSVATqGgGCOwJj1n54XaXF9Jknfbf1xrh0EmIFjMAxGs6+eDth2+Fl4bkz0597NEiwmRaAO+pjFz4pwpqUyF96CASSIBsfl9McrRqEVEOnMLAkxcb7jzx2wM4rC3DKZR0dCd2NlVh4MJGUQBEdotjm/EaR9uJ2BjyFxAAAA7djjsqi4q/FeCDqT94AwfQz+eOn4/Wur07xl/bTq9Obmf1/S/8E+0T01C1ZqJ+LVl/+h5377YvK/jFAOjmugW1ywnyg3keWOK4FDlhosYMGRItrgvEcKpGb/VHynGWVuOVxvppjJlqz26vivttwq+4KtY9QhA+L5fkDiq4r7Z12P8ALoovQuxf5AL9cUa012+V/pgq0yRYH1Mfribna0nTkM1fHuMqa12UdKahPgQM3zxXtwZcg1GZ26uxYx5sScNCmZ1jyH62xgpjeT5n8tMTuqkk4AWgotbyH6DBaadAfhH1wwo2AjyxIk4kwvZNvA+f6Y1/D9z9PpgrG37+ONZcBoezA0A/PGTfGE4wkYAwnEP38MSYnA2MYQMcKecAiQT/AH+WG/GqAV19kKi51IcAK9iDpKEibg3jTQThTgFmqOwJ/L88WnGcPVPEKyiEWnEwpObmsJEizDrcDS89Xxp/6c3yL4VbK6h0Uj2Q3AQxBAESx7i3ciL4HxrTTVghpLEyAFZlNssxAtBkRJMxa1lUoosUzmV2Gao6lVzH3iTJylZkmBIkGQCMV7Oc8L7VcpJLRDZpnNy3HbNYCIsRjvcaC1GDBQFLk2U62J5cgLQLCfOxBFlanHk2KACJFy146nz/AA2tYaYtwMwDLFQgEEMc0ggAhlL5WJXOc0qYWNMK1649nmVEIViIKNluD1LRew1AnUYNCUCpxOYiCLzBYk5QTDAMSY3uJNhYTgblGHvCWJVlaDCxYi8zJM7Xt0DHCPRIIzFBkzFAEF4JzEmWM9BBi0AHDQ4MlSAtIlgSGSSABEGdSQdDG4tIGDRkmWq9P2YdzSkWzQpy5pIWSIkyYAn4Qk9Oqtl9YQEXvbSLQI7E3nDyVWVQXDOGJJBMktJuG0MxcGDIGmuHmFEwajkEiRPsxINxEuO48wcLQcfUYEDI3vSDAFhsxH3bx10xKtxIAERIF9IBIANhpuZ74E5BjSR01Mb/AL1kYixE9JWJHnt66+WPIjLVbp1oAIBMGxuNgYgjTW+I1AM1mBA3k9T26fTAvbDWZvrP5bdMG4ViTYane9vL08sPgaQKMea0W0t0tOk/1xpFEHe8f90i4v0+uGTRvMkrrAMX0O1h5dRpgdOp7pVjG509NJPftaMA0ErG49Sl9JM6xiFag8yuWI7yPpm37YZQEtAaxlZ0BGvc/sjE3cWAygi56EmbgDSx0w5lpcRpNFxNtczCQTbaJF9p1x2EY440lZgubKM3Xa5t08vPHYUTYHqPria6Pj3lJ1nAXXDMab4gw/vgl15joJcHQZQcxUy0jKuUCwERJ6dcNVEBUSAYP5DGYkw5f+78sPPO5W28njjJqQH0xttMbGNTf1xLVINiPXrjJxkbHDJkY3jTETiDnAac/v8AeuNFsanGMe+AIziEycSnEQcAbB0xEnEicCc4Af8ABUmoT0A+Zn8sW/H1wqsYJH3oAvtBkCBoJkgz6HneA8RNJ25QRE7zI0FlPXpgY4TiMzOAmVzMs+5IblJ0m0HodjEdvxpZ5cfyLu6dLx9BHpBir2EhCFC5eXUoJAPLABJE6DVautQY5stMJ7pKiC4JBYD+UCCRJInTPJDKRhqsjClkMgg5gVeXAi6roVWNcx0PQzgfC1ORmNMq1Mgioyc2W85s0gMq65GE6wLLjrcpXiqAANICmxeCGqsLspmAWl/98WEWmTGpw7Rn9i7c7HSVQSB7jgMzTF1F43MYcrU3NScpRgQxzBkzIHzKA0RIESSszN9MYnE1wr+1OoMAMq5iIzITCEMcxEFTGXUxOGGUrqtLI684Zgcx5wc2WdVi7XGgGgbFe1KkTUBYKoJYVSXWCxgrFhe45V2aw1wLxKgwcHI6C8EcrloBBtdjlMASNQIG9fQqtcFCdF9+pBI7ZrPEaiQF93WA9LPhCqUiGWxNi2VJa0gqHJdROWSN72mVeIamY5A9vezIZudS9QT6CNN5OBPmRQuaSQZk75iJn7uUwJ1Nze0CQM2lJSNpJ0N4kETrqb4RquhUBlYUgEnudLXOkCI74FUpxIiN+lu51Fo+OIUKmU6CZ1kSAeu0fGMH4ri1YhRKqNpjUzvMX748vV2z3dIBSTosEabHt5mB8dcSZiBoVPexGscv01wNqLEgCJBNsw0trt/bG2qmIgTMzb96T8cLQ3YdoDNJvcejfduDvbafpiPEHPmABEkn3QIvJ0idoEnXC9AsYuSYMdQI+otbvhtFNheCARIOhtoO0/s4i+ChZM4B05Y6iJ+956TffEhRqP7oN7SL7/Hbvgo4oS1wRNpg2gi/XYeuA8WCIyyBIJ5piYsevx2w5fK9BVaUQGUKQQ3MIt5i0fPHa8GP5aXB5Vgjew+uOMHENYktJFto2kH4/PHXeCE+wpzrlAnyt/XBl+2/Q5dD4J4Qa+aWyhYvE3MwNv3GE/EvDmoOUa/QjcdRjp/sa8JUHQgn1EfliP2s4QGitQXKmx3yNeJ3g6diMdH8MvS7pyv+S/yaritsZUsvr+RxKMaqWXyP5HHK6JyFjGNumNk6YwnzwNGZsRONjGivwww3GNN8MZjTE2wBh88aY4wDEVGANGcROuDLRJBIFuug+JtjTqo95p7L+ZNvhOGQZONU6LtcAwN9vUmwxJ+Kj3VUdzzH52+AwB6zMbknzwA3wlDKykFWYEbGF6kkKR2EbnUa4tqfAqpa6BixNhzSdLA8sSNATeTO/P06jBlygdeZQwERe9gb9RhjiqihhkFVGZQjkFiUkWCLmgo+5DGwgg3x3/H/AAcXX/M34lRzlgA8AQcyETeQ2VgAyH3jJ6QTAwHha1WnUbK7PESscgmIkxCiNxFz0kHfBVRSV5qnP/qcguVghWSwEyRLG9jcRgHAcIM7uFFMG7OwdQLSUUMMgYjfNAERIM43YrnheOGfOmd6kZWVqhCJqbuZzEz96ZzRe5FUtNHrcycMhUA2OUOdRlYA5xANjygNFsb4rxL2bGmKhypEhYZgBzFcgAYrqJBAENrIwvwrUfaOarU2EqFKywU+8sATyxfOGsRME3DJPjPD6jOFAynKDPPkgcsmSRmJCkhbiOuAcR4UQSaiqAgUjW42tA5hraTcjqRdp4twrSzsVMlQfZvckFoLAFXtMGM3WSRisr+Je1KhGLAakZWyTEEhkzWgmLRm1EDANqxuFztLOHm3uOVUgKDzBSFPugsvQdcZw3GJTBQstidhpqIzUSdDvF5sMW9GozZqb7WqFmA/8lIYWuAwi488V3FU6LmZq7jk9kRqd2Vj87YWznlykQ15jSN77X88TXg81gGkaHUjrMD5Y3WWCLaRreN4M9L4LUZRaTNp+H9Z9cedbfSGqohidJG0C8R5/IYHWfOQJOg06b+v6YnUoSJvlsJtH5dPjgJJ5tJEdt4j99DhQauz6MkEAAEDNczHYSQOp30wzUkiRz5BlyjUyrMTF4AlZM/exWVVqEMo5SRmNtY0Ui2nPH6YYpowAJ+9Mxbb6CTvE4mya5X4nISrKyxHdVCi8GCe1thv8Wwxyk5Z5YGa8tI0JHvZcw8r23E5IUfzJYZjAgCLeXz9Y0wGlWqWawSTcXgkEbG/kL4Nb8jcQQ83vMCdYn4djrj2P7C/Zkewp1a2VgQClMXCiLZzAk/6Ygd8eVVeIYRlAJAjcyRYgX7yZ9cdf9gvtoKDCjVn2J3JnISeotkPynpJxeFm5uDi+HplHw4U6hKCFcQR+FtjH4dfKemKTiazN4arVVC1AFV1WwV1cU2AGgEg229MdapBEi4xQ/arhKjoIgoGzMALzsTsRJnTWMdNsxwulzzlHA1KdsDqe76j6HD1elGE6w5fI/rjz3ZOS/SMYZnGT88YcDVoYxj0wQUmImIHU2+ZtiMINTmPRdPifyBxRIkYmtIkaW6mw+JtjX8TsoC+kn4n8gMCaoTdjJ6kycIxSiCJaT0UfmY+InGv4iPdAHWeY/O3wGAnECcATqVCTLEk9ScCJwNeKUtlSXYfdQZonqdF9SMEp8PWZXbICqkrCMC4MqASMplZJ0DTA2kjXHpZZcRll1McQnPXC/8AxBb5YaO4j4kxr0nQ4n4rw/sKmQMrNAIYlWCSGVlaRAsSbC4idMTpcPPK5BeFKy4YDLAGVdLKoE3JMWEX3x+P9scuv9H/AAxKVZRJNOrOWM7A81hKlQGGpiDYG5uMMcXwlOmC5aoKiQgdYBFtATPKSDERIga6qcWFViAlMgiCHIIB1i8qPXNt3wnRdmqAOFlVYKTmIC/hAa7bDWbCBsOnHGYzUc9u7urTwfLmcqpQsossZeUQXYxyBiQY5SJgEyInxvEimxsGplRmFiRc3EmSZ907EGIiMC4bxIIUIikWNypfmgNZgR1LESJMjWIxuu9OuA5H8xRlWWEkHmUAE8zDl5S95FsUTOH4WvSM0zU5jlIqZWKCZDc3TMCQB11vivpjn5coDE2VSAqsVv5DZJm0G2trkrWIzcQAVY8ygHVjEkhWAk85tFpvKTVuY1HphoYjPTdZBhZMMCIBIBva2ouTgCccwphRTax11guozZgKYkEERuRIi0YeVVo5BWRc9RSuQICCzEE5SubNcAzIN5tOFBwqVA3MSvmoUShgEFOVpO5GDcIqlBRCtyqVCl1OSAye9msDEZfQE6YZG6dFVVYDUgFZiYzGFK3my80zJOg72SFCu9zTqiLDni2ojLZhf3t8C8O4GojkClYuA+UMFYQDcAsVJYgaHVpnYieJilKU1IWZgVKYEnWA4mPIKP8ASMMnBvUjWZ27X79p+PbBPdY3kge8dRBGm02xi8MWaCIP0HfBBSn70DtbXY9v1x5e4XiNVa9wUkAESptf9YvPl5Yz2oHRtTzAGSbTYn9jAXoqwIz5T37aRubfXrjMhEBMrAbgnUa6xa8eUGcPUO3fk6l7gQReQWvbuf1OAmqI1mNBE2137n4jA6TKZJaNNJBAuT9db6YlWrhyQcxsMoLXIgk22jytE4nt8ieQale7CRmuCJ9NiAdL7jBKfEIcqlcwE2U8o0vlm17xjb0PdNwyypIEGUPUG9ouMRVAIyqsnS8hju3STbSBfFeAYqcOiuHCEqYhpvI1EE/O9h3jGU6GUo+bcWHrAFpsNRpPpgdViDmBneDEFj07aSCesd4vxK68w5iAABMhbG/3ASBoZvpJwpLTk/b0r7Afa5aYTh672sqE/dMRlJ3HQ+nSPSlpn3iREekY+aUokuA6xI5ZjKQIGvlHe/rju6P2wqeyTh2LtEw1oYADUgwYg6kd7jFzqdvi+V4ug8eq0faEUrgD0m/u9RinqJIMEbG5A7anFNwvixd5Y2MKNhmm8b77/wB7GoRkb0+uMLy68LLPDRamBdix6KIH+4/kDgf8X+EBfmfidPQDC2bG89774TdJ6hJliT3JnGmbvgNfiFWxMaW11toL4VXjWLZUptOxaF2JEDW5AF4iZxePTyy4iMs8ceTzH9/PAq/G01MEyxgBVBZjOkKoJ/scJcZ4dxDgurloMwFKiLjMQ6gEG27abYc+z/AqysGepTQn3ASADlBvKzmy5SCtwJ8hvj8b7rHL5H1E+Eq+1OUMKYOb+YylwMoJ9xSCQSIEH06r+JUm5VbIpkwxzHPaVilJjTSNbSDOOtpGmwyAuwGUBCICSOWVgEiVkLO5sNqn7QcCKaIKnsxSLgBQqiFIM+8SPxAHWTMjXHRj08ceIwvUyy5qr4fiyaSnLV9oCqEhZpqoYnT3i14ylvvEg9GKjtRqlioJVAQQRySTlyo0zqFIggSL3tHi6/swGEtGUS4PLYke9lPQ7jmsYwxxKGjR7M2YJlAcgm8QCd4vOgvbFoR8E43PoqmuQqKr5CCFJkwIMyWAAU9MxjEfEAv8QZfOXS5pjKAdpBuV1uBqdBGEaNNwwaMptlzKJY9CWAJGpjQecHFolY1Geai03UkksSwKAkkBEQ52EWG9gJvFEbpeHGkqVWq56dQ5NgJIH3T0PKDcbwBfFXX8OIdliAWtBIkXuTEkiAY1vIm5wx4YK1WtCZjSvCs0decS4KzJM2PbTBsyyYBWIBV1jMVCgsWF3OXYAkjW98ALcLVp03Aolc0kEROYgEzERe+h3+K9arVQscqs0yGkAHPBggEKw6QOtrnDXG8JUaq1VDQqAFSrZFQPEN9/UiABcxE2wejxzOC3EWCqGAUHKbn76llN7nTT4kBrgaqOn3mqKC2qQsDMCDKzM+6bWAAF8V/EtnuhqacqzJIEBlL3MHuCYK6YWocbUcq7shcMAiMph8pAipl93WJ3PTe44rh0qKMk0yjHmWpUbmyyFzMOpB94G4g7YYJcXVLlg/DGkImAI5Yj7plLwYJsGGsjGcJUbKMpIOSDUytBEnlLAWYWvGl+2HqPE5g7ZTSYQvuuVk5QTnKe9BsZIE6RJwLiuHdHL0mVyYOV0XM0E6sNSZMdzMjTARpq2WSszC6ZQQEzScp94a3iBY9IrR41QUsCL5jJzGmSepUIRPcWPQYPRK15VqbJkEghcsiSpbYstup1Op1Jwj1MsIGIFpyuCTAJJggTJ/LbDJ537ckEkgsREAACNNLDf641w/EXNgQZF1P9DmkbdcMtSSSxYAgweYEk3kzJP98R4pafs7OSdIUARY9bn7t9Newx5m5wfsuDLREgec2v3MeWB8VXmQDPQQRI6xtt19MTSl93mLRAzSIEg3uDHw/QlSkBopnrIMesgjTQ4rclLStWjIgz1Fug3jsDiwpofZEm2UNMg3VvMQJj598HpOQZdWDW2AN5vEbj6Yf4bi0UhihaWMgwTmP1iJMyJiBa6yzpybI0XuCvUknrJsAT94xEAbYOoWZqGBpmBFyQbgjU201nEF44AjKSZUDc211mf798JcRTLy71Jnr1UiJsfh5aYmTd+jNNQzRDDUHXQb3IF5Ol8SqqihYgSNVMjWDcEEXDD17zhVa6hSA2YnYAwL6k6AaC9u8HDCyEQ8wnY2kDSL3Fh5xvh2WD0wUCrMFIadDJA8jJ1Hw9MNcPwtQErLHNy2UgDzEACVIMfpIgOEGTMGiFkgG5kCQIWwtNj5jWNug9hysZDLAiIEnUeZ21v6TaZfiNFzAhblYO/wCLy0Hzxf8Ahvi+am6ViFcCQWIUEAg6sdgfI7b4pOIZVEErmFoJsxubi/UXi5IwrVPtGVSeZiFEmAxJAFjOk9BisZ3Kwtx4XieOpmyJLE2kD0tIzHpYXnBl4LiMwasrLRJPu6wM2ytmEkAASNzim4SqVqZ8sNflAEZgTyxtEERcAgenpnC8SgVZdmMCIEgyzCQRMCwuT2B1x1YdLGKz6uVVFH7PUHpuf4bISLS7rJJBnU9xzCbAERJwr4txBM04yUmAZgVBZgFKsCVAgaBWDGcoWIJxa8VxtVlGRDJViZALIBGoGYDpadYvhapVrshZFGcSpOgIsctwdfK2+NrpltQJ4caKq7hFmCps+Q8xDEKT7VWgCQARoZOnRcdxVQg1USkcoyywOVEJ97LJLqYFoMARbQL+K0FqUKY4i1dXWTSALIvMHsCLCQYJFxM6g1XB8HUBzEBYaKpcSuUkFCoY2ZUV4UG4S4OXAbfDeKVHVaaMvtF0qEALllljKBCzy3ZQbxy72r/xTQFKGtw5LZgq1E5wQFzTmJJ0yggR/pszR9hmqDKhAbIA1REdsvvVHVepBPqwi+EuNq0DVHtFCskgqHuwBXcSSBBuQCQdDN2ROsvtqzHiah9qi8uVkhipuhblDMbQoUnnvEAYnw3CMEZiBkMkGkFBWAZcldNBynrqBbBuA4NVVW4ioackkFr5byFJszOYb3ZEdYsI1KqCoA+eg1woESIBBkTDWM6Cx1vCCaKjgMxVeVshLEKo0YABjeQttDawxAxSq+19nCK2mYwDFrMZDTBAnbQRgfD8OtMgqyNmYMGy5VZgRKfzOV0BI7zaRF2eNryWLK60yAQItoGyqIZgGJ0gjm0AxQGq8M1Eq2aA45QTcMAkM2WYkWklrECRBwWhxb087VQAPdFgS9syydcxE8w2ECSLKLmHvKy1ALkEBByklrszDyBiQo5ZnAErs9UOhUQRdnkPucrwoBNjBib6kxhAxxPFLWpqmRvZZVBGfMDBYkssElhAE3g6xiFYIrMUdiosgzQQmuUCQQupmADmY33dpvfI0FKYmmQCpQRICWnXUyb+Rwn4zxtSoi57hRCK95DZbQsGd5JGoOoBwE1xfCVKZRXKKKktYQMthzgDKsGBvJMXmMM1Hz5f5siwZlJkMWiSYEgQRHu81p1wPhqXtTJVQVhdRIIsbHQlS0wBoBbdipwYpy4YZmGUJ2+8MsMHI1AAEecksAqy00Yk+0cyzBieZSw93NuJiy38yMOHjFyJyqFm8WCXE75zIjSBcSBhTiq1MtmSVBazM1MH8MKWBGhKnTTtYXGXpmnKgA50ZmKglRcSog5ZntcjYYAsKnD+ygtzEg5Vm5G4J3gRNvkIC3GV2ViEoFltBWQDN5hRGEuGSERVy1Fp+5LXA3IMiRYEAkH3TocG/ja+VPZ0w65QZ5jE/dsp001wBwbP/pPSO+v0jphjgKDMW2gcwm99x/UH88BCmSAVNxBgn02NvznDNKiB97KN8skk/hzb2I1vjzcuE+iJqsTAMxZRA+AHfGLxrCGJ1EWt3uNPXFp/BLlDKj+8tyIkHNcE9IuSALjECqspiCSc0woWD3Il/wC/XD7p9Km/YdK8EzEEmd5JHUTfvvjFZyRlOgiIgyCdhZRqI/XBwBB5SAVgtG5EC2gWSLdPjibU6cELEbAkkEi0jca76RffEqk9q7+HAu0z0IjvIGhHl1wQ0SxjnkAHNsPPcLp3kXGkFVAFLVFGWbTM5vwi8kRBMiPjgdMyAqppOaAea5MSIPS/nih2+014MCk7gkZhlE7xqSRrsLi/bTEOA4UIc5MmTBYHe+wAGjHX9RKqCQYBy2PYNygjKSNPhA6YMUGZQrHLIEgZVzHcwbm0xMW1vAXdfYZQQCDdj+FRfN+I9F07+owtxVQBfuyG2O4FyIGlzfsDiVRFViASVWQDoDDZQRfT99MCCK9Mm8zoLEC2/Yzp1GCTzsWeWuFBYjlYvvlvAEmRJtawncD1b4cj2tJipX+YgAJBI5gYgCZ1JgRe8a4BxLBVhYIAgTlmZPNMTI0sdD01H4O81abQqr7RBBIEmQJAjS406euLxm/IdT49wjZ1YR7wnrPUGJuIHph3guNXKoMtC5XUjKWEzFpgCVFonKeowbxqmChn9/s4onZi4YncyRM7baawdycdUC98IruuYSb6Es1iTA55IRMsxI2vgfivjNbM9RSUpe0KU2V0YCwloWG90ZjIMZomwxXcJxOSoFYQgJOSPdhfdEiCJCgjfQReOgp8Hnor7R62QiRRuRTzIObLdmAOZwcws8C45tJ5Tw5/w2n7V85EK7U/+XmJMsYAYMTBjNYkC3NA14y6oJoVX9jmYIxJMMgByspVQJLACPdyyZscdP434MPZM6ks/IrZVVc2VoV3ke6omTBkKACBij8N4Kr/ADEeqKTMHd1LAlwVUE3Yqk5gQbzBBZYGFrRy7CbxR1p+wqqJiWYIReSzKTylj1uynQDDv8hKdRgtSo4/zDmFJKZDBFWdCbQWkyGn7xwcZablcirUWmrDM7MGC5UNQMwj3QogZgLgAc0i4DhatWnUrrWOYgn74zrBurqVWQQ2UEH3V64egYpDJSQsA6scqkQVv9yDymIMEAgx2AxLw3gSxcM7EKrcpyjMti0EDNAJ6dekYHxniJpimQrJkuo9samQFfdKmVkh/wAXulb3jA6tRWLVjVWk7KqscoHOo5iCAoySCuab6n7sgbfgwtRqJ4jLSZlZpYllkB5iRlJtdrS623L/AI1S4f2aJTbKFkEq17RGkq2pg9QNcK8UkqIlXblF8wIsPftZu4UCD54S8Pqu7IgvP3arll9moBzg5gBYwIJPLFpBLJnh9OlUFTMuVQAGcVMrS0qrBSQGghhEzzgbYkqKsFyL66T1ZWUMWFgI2tpfC3AcVUoMzKpMrBDSwKgGBFs4gmJsJ6AQJFfNTyJyt76I0NEZjTK3ZRckEySIO+CSTgGqXEkyxQg5sp5iRNt8oygAmxJMg2iMWVF84YsZViArFiyllLCAFeAW2OWJkzMYq+J8VlAilxTzSKbshzjMWUsUUkEPqCSSTe98a4gpTqEIwqZgOdDmgWEQxJzedzMgDZg03ELZ2WqfZgklr3BXKSSYifUR2xj8WXiGqZgSb6QCV0IELewYD3r64rnPsnyuxV+XMjGBsQ0a9GIgnzwXieIFS+XXZVABgaZrxMCBp5RgCKnO7A00qkzYrTtckhI5zME6CIsdYU4Dw4kAQ5EMFkSqtJIyhoBvmDAzHU4fHFOtU+1LBwYb2ozNYQCwY8+UkWPUnWJDw/iFIBjUVQ7KFDCBpOjBTAlogxIboLIBrw1MMCfaPK8zRCluzQQzH3RY6XuMHqeJcQhinUyKbhT7BfWHM316YY4/xJPZFWzki9POFyEgxkDAALK77ZjtZkqnDhzNMqF2CVCBpPUCbzYCBA2wG5bMc582+mLRDZzuAY7QwiOmMxmPMz9JnA/A1WhxJggTfX+Y4v6W8sJ8QJqtOyCO0ImnTGYzGeP5VplxFdQqGNT/AJc67yl/O5xZ8AP5wGxNxsddRvjMZjfIpzBqCgo4IkB2gHa+3TGcWxFaBYQbDTbGYzE3lp6JUjep2pkjsRcEdIxWeHqGcZgDY633OMxmKnFZ1Z19KXckek6eWFFqt7NrnbfuMZjMLH8f+pw9/wC2UrqJvp9Thrh/86j3dZ7wwififjjeMxeP5NMXdeI+5jneL/MfXGYzHQlV1zY/9K/KqB9CR5HHc+EVWlbn3I12GWB6SficZjMVBVF48xHHEAwMj2Gn+TOnnfFt4xVYs0sTz7n/AJ7p/wCvL5WxmMxd4SU8MpKaGUgFZzRFswEBo62F+2GEqMKVNgSGNR5abnnC3Op5beVsaxmFhxBQeNqsPEcsnLkUxNpKEkx1m/ni18T4dFSFVVAFUgAAQclUyI0uAfQYzGYqclVbQphWTKAs1GBgRIg2Majth3xNASpIBMoJi8Z9J6YzGYKZDjKS+xmBIpuQYuCFYgz1sPhgfglZvYzmac4Mydci388bxmHCIrzMSbkuwJN554v1tgHAiTRBuCFkHeY1+J+OMxmA3oqCLixOQEjUgmYPUTeMcNx5sp3k330P6D4DG8ZgqcXQewWrUYVFVxk4c84DXZqgJvuQAD1gY4qt/nEdK7AdgHIA8gAAB2GNYzDOLDxdyUUkklkBJOpOTNJ6mb+eOX4k38xJ7nGYzEw3/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p>
        </p:txBody>
      </p:sp>
      <p:sp>
        <p:nvSpPr>
          <p:cNvPr id="91141" name="AutoShape 8" descr="data:image/jpeg;base64,/9j/4AAQSkZJRgABAQAAAQABAAD/2wCEAAkGBxMTEhUUExQUFhUXGBsbGBgXGB0bHBgbHBoaGiAaHhodHiggGhsnHxwaIjEhJSkrLi4uGCAzODMsNygtLi0BCgoKDg0OGxAQGzQkHyQsLCwsLCwsLCwsLCwsLCwsLCwsLCwsLCwsLCwsLCwsLCwsLCwsLCwsLCwsLCwsLCwsLP/AABEIALIBHAMBIgACEQEDEQH/xAAcAAACAgMBAQAAAAAAAAAAAAADBAIFAAEGBwj/xAA/EAACAQIEBAMFBgQEBwEBAAABAhEDIQASMUEEIlFhBXGBEzKRobEGQlLB0fAUI+HxBzNikhVjcoKistJzQ//EABkBAAMBAQEAAAAAAAAAAAAAAAABAgMEBf/EACYRAQEAAgEEAgICAwEAAAAAAAABAhExAxIhQQRRMmETsRRxgSL/2gAMAwEAAhEDEQA/AKAEhtARMGBb6x+zjC9QW5WFgJA0Ex5D6YhUNxB67ST0n0274ypoYadLrJjXT6Y8mSmLQHNLwI0A00O0wcGqM6ACJB1B6X/fxwiy5dcrTc5gb/2/LB0YnQKBodDG0wf7WwZaK1t+JBMZQfS020Mz6G2IvW0tE7ReRsB0xGSYsZP06dtMFPC9vlB0npedLdMRbtnyWCi42iZkjv5mcHSsYBIGmw/M/ocRNlW3NuNfyHYfHBBBNtdZ2MxYeWt+9ziaJttK5jQnz36wfTGqdfoTE2HXf9N8aqcOJF5J+A1j++CJRyxv2H7G/XCHmoGs0X0m40MfvrjdKsbKBEDUQNwJjrBA9MYZKkiLGInr52jT9jAjC2IuBeNsIeUq3ETzA+s/ljBWEETaenwM/DESikAGZIsdgfrgcnTYba/LpvgTdi0qxL2Edo2+HljVWs+i6fQfnbEQw1ixvA/XG2qSDvaJ/P8Ae+GlujUYWjmnBjUymCf1nqNOmnfC4aDOUmDcCBuPIxED0xpa2cjlcE/D/cPONtNzg7Vw9SMAtJt7xO28X7j5emFzxo6z+xMYjWMki9xpNtbiOxGnljdUqqmbEGw2BXLJG5EE6YO09UT+KGgbWATsJMT+/wAONnjQQDed9tzt8P2MKuUIXlPPe4JFpN4Igz+eCMn3Tfe+s9B5TPrh9sK7gz1yQRsZPS1j8R+WNnzG95tIt+Rt2wuYMiWm0R0J3vprbGv4W88vWDuNJ+t/OMPthbMVWuAYufOwE3HxwNmIGp8z5W+hxGmsnkiZJOhFyBE+ZNzGgwOrY+930F/3+uFqDScm5Km420uN+0Y2TPuyI2JOvzO4+eMV8+oggdY7X+fwOBqcsXIvYi/Ttr2wQ5DCsYPMsxcD6XA/uMRDrIkKCdza0/v5426EHnWDE9Jk6idbz8cQWZgLqLTMj5RNxvh6Vr6ZmIItYXvfS++IPxHbSIvv0+WNqb3zbdIPn+H+uIFxEmYmIJNoNzHTSd7+eHotMqNcd47zrYYjILfSNrfp9MaQyYGlom2xjQ3v8MEoGASQI9Dc6X7ab4fafaxktJAjyP7/AL4GtInQrHcgH54bqOzadrR7s/v6YVWpFoU9yrekRaIjC0fbB0ClXM3F7jvGuvTG/ZSVCtzHXu2kdMI1eNqIzKVlY96JntcCSPzwb+KgWMk+Uj0EjtG0+mNMpo7Z7TIUzqZB90fA2M+mBKzxyyL6m4vbvePpgVKq5YBVHckT56aev5YPnABBF9LC2/zxHCLlInSUE5czbg5pFwdYJ6YJUrzYm4HTpA02sMQ9q33rXgTab6T6C3ljdTiUiGtctIGvz7/vaaW7UGbMwuev0kfvvgqgxAJEm3S/pJOAcPXE2BiOvp/X9MTWqQwZQLAmJj16AROFRDKFiZJU/wCm8G0GT8/jgQVsvKATJOs2IEH85xOhRqvISi9QH8KZpnewPQ4uuE+zHGORNAgT98qo17kMDhzG3iHPPLn6VT/tuQZ2jy8vmMZWqwDLTsdvrPcfs467h/8ADzib/wA2kgJ6sx+kfPFlw3+GqD/Mrsw/CqBR82M+oxpOhnfQ7a4Ci0gSe/bXrjKKKIJUHzm9jM/Lvj1Lh/sBwaiGFV+uapE/7AuLXh/s1wie7w9L/uUN/wC040nxcvs5jXi9JVPKoJb8Ot9hHnE4t6XgfEOZThqzCxkqwEwJuw898ey0aIWygKOiiPpieU4ufDnunMXk9H7F8Y3/APIII+9VAvrfKSbdwb4f4T/DqtA9pWpggzbM0EaHRcelZMZlxrPjYQ+2OHof4eU4h69Q2jkAW3S5a3niwpfYXgxd0eo27O5k6D7uW1hbtjqQuMjFzo4T0eoqKX2d4VYjh6VtJUNHlmmMMVPDqJXIaVMp+EosfCMUn26+2ieGhC9Gq+f7yrKDsWJCz2mccQf8b0vHDnsMo76n2tttt/jWpPSpHX+I/YPh2B9iWok7SXT/AGkyPjHbHI+JfY3i6NwhqC0shzTtGWMwG+hFze2LDwv/ABm4VyFq03pyQM2wn1IjuSMelUnDKGXRgCPIicZZdDHL9JuEeEimcxXMARbU663GpHpgf8MGJJkX3uLdO2/qce2+JeEUK/8AnUkfoSOYeTDmHoccp4p/h8pOahUyn8NQSPRgJ66gzOuOfL4+U4T26edZIBJY3iDuLxt6m98EzFjH3YtpbrEWOm9764sPFfAeJ4eTVpsFB95RmSI6j3RtBjFZR4qDICkdJMAx00GMLLOS7vPk17BtLsbjMDGhHUm2nWwHTCtRZOUSepBB/PpthxONAWSkmNNQRa+oj6YHXqjKBlOYCSBrYzOv1H3tsC7ZeAqKWJ7RcD4XFvKPTEiQBlAZiIidI9du+2J02CxoBJN4MenTywm3FMeYnS0doG59dtsMt6G4lEYycykGIsPW8ddJvgBpnqDtJj3YiJmB03+mJC4OYWg31NiT8gRp9MaSnoSbbELE/OI6+mKOarKpSJWzX90xOsje98EoVRAl2ToIn55sEb2bADIZ3NtQbHSO3oMDqVUB95BuAcwIB292/nhzHataLlUAgb6WsLmPpjdatFojfa/nfyEafLAaij3gsAAW3Pp0m/pgVeoSAQZ2PUf3GJkc1FXijmM5gJE/OSfjrgVJmzMAZ3kfI4LSoKTmJECxB0P9P35S0Bi8bxe+3xnBuC6APGNEG5BkSJ+uNU6uZiSASTN9T+/XEDBNxOoGv7/tja1FAJA0i+4mx/fbD8FKNWDA6G1x5eeGeAqQyNOjL5Af39MK1bqAh2ymTbqD2xulMTMT008u3p1xIj3Ph/ECLPJHUajzG/pfzxZ0oIBBBB0Ix5l9nPtTmIp8RYwIqemjf/Q9Y1x2fDcQVup1v1DefXz17xbHZ0+pt2TVm4vwMFpqN8IcJxoe2jfhO/kdx8+oGG1OOmVNhlkABJ0Ak+mOfr/aEn/LVcvU3P6D54vadSMK8R4TwzmWpJJuSOUz5rBONJpFimT7RVP9Hw/r+7+j/BePhiFqBRmMAjr5a77fS+Mb7OcJM5HMf82p/wDf9otGG+D8PoUjNOkoP4tW/wBxk/PD3C1TzU+mBtiRrHEGecRdKanGYzGsI2m0INwdQdDil4n7KcBUJZ+D4Uk6n2KAn1Axd4ixgSbDvhGqeB+y/BUWDU+E4ZGGjCkmYeTRIxbHCzcfT/GD/wBMt/6zgLeJj7qMe5hR8zPywrlD1T2NHFc3iD7Kq+ct/wDOAmvUOrnyAAH0n54Vzh9q1jpjnfGPs/wNac6qrzOamcrT1IWzHXUHDD0gdZb/AKiW+uFeK4+lSH8x0TszKvyJnGedl5HbHAfanwU8OF9nVNRCYjKVYXm43HcdNMc/7c6SbybH6CMdT9sPFabsoRs0EmRoICxrZhc/LHL1aixm+8TN4vbYDzOOHLW/DDOTfhGqCReD3i2wJtrtgIqAQCNdPSdRpuPhgtCrHLmm8idibb21jAq+uaT2ET6/C+FPpP7P06ygAEaiBI2ka7kEjbBadRQ1s0jtMDrBnrEx5YrKam07nMIiReLeWD8MymS15jQkdfLQHSD87FXMqsfaGAMoIJ+6sjzG36Y2qR94Dpb97zhWlYnK1r2te4EdJ79u+HOGHLNjOuZoM6dO2CVpK5xmJAiJYSAQCbbDXKO9sEUixIhjO09CIgSDO/TDNNAzZgYgiIUgyNoIEet/K2BESYAIJJMzItfrcmfpbFVziOpBjcNoRMgCxP8AXEK6uy2y3mwjlvpa97W7jGVXLG7DPuNO3nqTriWZsx5YJEwI5okzawGmnQ4mQtB06FhJgkmBA2Ivr+++I+yAkEiJj0uJ1kQeuCvTZCA4IN7NZh15bWjriDAfhg2FhBO3l85t3w9rkRpmTfU72k6iABrg1KmAV6nWQLWgyANvriIWIMCxvJPke8+Qi3wj7XLqpJ1NzqfSI7YXI1qLPw8BXC76Re5AIJB02/LHReHeJvQMDmp7odu6nby0+uOT8Mrq1ZdjNluIkGTaxJnFj4/xtSkgakgckxebWJkgai3XGnSxtykjp6dkwu3ovh/HJVWUMgajRlPcag9x5icXPD+IkQHuPxAXHmN/MfDHkn2I+0lVpWsBMZkKrEjdYGtrj1x1/Cfaii9b2DMEqn3QTyufwg6Zx+H4TcD0sulcce7G7jLHqS5dtmq9ApuCAQZB0IxKcc7wvEsnu26qdD/Xvhn/AI2JgU2nTmYBfiJb/wAcZ98adtXWMnFQ3GVT+BfQn/yJA/8AHAGdjrUc+Ry/NMs4O8dq8eoFEsQB1Nvrhc+JUtmzf9ALD4qCMVdOksyFE/iiT/uNzglWoFEkwOpMD54VzPtNv4l0pt/3EAfIk/LAH4+psEX4t8zl+mKPiftTwdPWvTbtT/mf+gPzxVcR9vqVxSo1XOxYqin1ljHmMRep+1zC/TrGqO2rv6cvzUKfngRpKDJAJ6m5+JxwvE/bHi2siUqY8i5HqSB/44quI8Q4qp7/ABFWDsrZB6hIGM71IudKvRPGPEBTA5qaTu7BQPicV1X7V8JSFqntD0pqzfBoy/PHADg1FzruSdT54NTVdrny/PTE3q1c6UdNxP27B/y+GY//AKOF9YAb64qeI+1fGNIU06f/AEpJHqxI+WEsvQR5/oP1xmTqY8hGI77Vzp4wKtXr1P8AMrVW7ZyB/tBAxXcQUpLYCGIDRsPeM+oGvXFsKAOonzv9cG4fg6bvcmVj3RPNfKCIJ1iNBJGHjjc7qMuv4w0ouHrq06Qp85mBvppHT6YkoSMovBF7wdb9QAcdPxHhdCZUDMXkoKksTK+8SLKb3PUG4wl/w3hvxhTYA+1DiTcBhk7QCAR5mMaf42Th0pnMhVgGRe9p6RETp8sQliASxk3t5QOn+r4nFlU8LoyCC/vEGpKFSAu1p6bg2ibYh/C0yAwfUxYT6mSB6C+lhhf4+X0avZ2CyY0tGmoPzGN1HBsD5mOxvp+4O+GuI4FFLZKykiPeiJgWhQbjqD8ZEiHhhgHMlxAysYkmDcr64zvRznpGrCtKowLa3gwdxBn4X8tcFHEMSZXNft2tO/7G2CcRwrkgFSTmCsEGY9QDlJ6DCfs36EdjaL9/3fEWWciWnOITMp5TE3kRG5ytFxpiurgAmF7SZsAdP2LX6YK9FogEgmLE6dp2EfTeMDq0mWbEi4sPe6kdesnXBE7H4bi2zHlWTYAgme9/jIjEhVDZggIMlrkm3XKNbjXoNLThKira5hadRP0E6T8MNcJWyrImdLxA1HTMbaybbDBZD8iVuJVol+YXIgCbdOoJ1797jeogurEyeYAEdY1+u+B1XDFogljF/jqdBr8Bhdq03PpN43v8Bgk2NnnYPlGh7xfbYmB5dTtgSVATqGgGCOwJj1n54XaXF9Jknfbf1xrh0EmIFjMAxGs6+eDth2+Fl4bkz0597NEiwmRaAO+pjFz4pwpqUyF96CASSIBsfl9McrRqEVEOnMLAkxcb7jzx2wM4rC3DKZR0dCd2NlVh4MJGUQBEdotjm/EaR9uJ2BjyFxAAAA7djjsqi4q/FeCDqT94AwfQz+eOn4/Wur07xl/bTq9Obmf1/S/8E+0T01C1ZqJ+LVl/+h5377YvK/jFAOjmugW1ywnyg3keWOK4FDlhosYMGRItrgvEcKpGb/VHynGWVuOVxvppjJlqz26vivttwq+4KtY9QhA+L5fkDiq4r7Z12P8ALoovQuxf5AL9cUa012+V/pgq0yRYH1Mfribna0nTkM1fHuMqa12UdKahPgQM3zxXtwZcg1GZ26uxYx5sScNCmZ1jyH62xgpjeT5n8tMTuqkk4AWgotbyH6DBaadAfhH1wwo2AjyxIk4kwvZNvA+f6Y1/D9z9PpgrG37+ONZcBoezA0A/PGTfGE4wkYAwnEP38MSYnA2MYQMcKecAiQT/AH+WG/GqAV19kKi51IcAK9iDpKEibg3jTQThTgFmqOwJ/L88WnGcPVPEKyiEWnEwpObmsJEizDrcDS89Xxp/6c3yL4VbK6h0Uj2Q3AQxBAESx7i3ciL4HxrTTVghpLEyAFZlNssxAtBkRJMxa1lUoosUzmV2Gao6lVzH3iTJylZkmBIkGQCMV7Oc8L7VcpJLRDZpnNy3HbNYCIsRjvcaC1GDBQFLk2U62J5cgLQLCfOxBFlanHk2KACJFy146nz/AA2tYaYtwMwDLFQgEEMc0ggAhlL5WJXOc0qYWNMK1649nmVEIViIKNluD1LRew1AnUYNCUCpxOYiCLzBYk5QTDAMSY3uJNhYTgblGHvCWJVlaDCxYi8zJM7Xt0DHCPRIIzFBkzFAEF4JzEmWM9BBi0AHDQ4MlSAtIlgSGSSABEGdSQdDG4tIGDRkmWq9P2YdzSkWzQpy5pIWSIkyYAn4Qk9Oqtl9YQEXvbSLQI7E3nDyVWVQXDOGJJBMktJuG0MxcGDIGmuHmFEwajkEiRPsxINxEuO48wcLQcfUYEDI3vSDAFhsxH3bx10xKtxIAERIF9IBIANhpuZ74E5BjSR01Mb/AL1kYixE9JWJHnt66+WPIjLVbp1oAIBMGxuNgYgjTW+I1AM1mBA3k9T26fTAvbDWZvrP5bdMG4ViTYane9vL08sPgaQKMea0W0t0tOk/1xpFEHe8f90i4v0+uGTRvMkrrAMX0O1h5dRpgdOp7pVjG509NJPftaMA0ErG49Sl9JM6xiFag8yuWI7yPpm37YZQEtAaxlZ0BGvc/sjE3cWAygi56EmbgDSx0w5lpcRpNFxNtczCQTbaJF9p1x2EY440lZgubKM3Xa5t08vPHYUTYHqPria6Pj3lJ1nAXXDMab4gw/vgl15joJcHQZQcxUy0jKuUCwERJ6dcNVEBUSAYP5DGYkw5f+78sPPO5W28njjJqQH0xttMbGNTf1xLVINiPXrjJxkbHDJkY3jTETiDnAac/v8AeuNFsanGMe+AIziEycSnEQcAbB0xEnEicCc4Af8ABUmoT0A+Zn8sW/H1wqsYJH3oAvtBkCBoJkgz6HneA8RNJ25QRE7zI0FlPXpgY4TiMzOAmVzMs+5IblJ0m0HodjEdvxpZ5cfyLu6dLx9BHpBir2EhCFC5eXUoJAPLABJE6DVautQY5stMJ7pKiC4JBYD+UCCRJInTPJDKRhqsjClkMgg5gVeXAi6roVWNcx0PQzgfC1ORmNMq1Mgioyc2W85s0gMq65GE6wLLjrcpXiqAANICmxeCGqsLspmAWl/98WEWmTGpw7Rn9i7c7HSVQSB7jgMzTF1F43MYcrU3NScpRgQxzBkzIHzKA0RIESSszN9MYnE1wr+1OoMAMq5iIzITCEMcxEFTGXUxOGGUrqtLI684Zgcx5wc2WdVi7XGgGgbFe1KkTUBYKoJYVSXWCxgrFhe45V2aw1wLxKgwcHI6C8EcrloBBtdjlMASNQIG9fQqtcFCdF9+pBI7ZrPEaiQF93WA9LPhCqUiGWxNi2VJa0gqHJdROWSN72mVeIamY5A9vezIZudS9QT6CNN5OBPmRQuaSQZk75iJn7uUwJ1Nze0CQM2lJSNpJ0N4kETrqb4RquhUBlYUgEnudLXOkCI74FUpxIiN+lu51Fo+OIUKmU6CZ1kSAeu0fGMH4ri1YhRKqNpjUzvMX748vV2z3dIBSTosEabHt5mB8dcSZiBoVPexGscv01wNqLEgCJBNsw0trt/bG2qmIgTMzb96T8cLQ3YdoDNJvcejfduDvbafpiPEHPmABEkn3QIvJ0idoEnXC9AsYuSYMdQI+otbvhtFNheCARIOhtoO0/s4i+ChZM4B05Y6iJ+956TffEhRqP7oN7SL7/Hbvgo4oS1wRNpg2gi/XYeuA8WCIyyBIJ5piYsevx2w5fK9BVaUQGUKQQ3MIt5i0fPHa8GP5aXB5Vgjew+uOMHENYktJFto2kH4/PHXeCE+wpzrlAnyt/XBl+2/Q5dD4J4Qa+aWyhYvE3MwNv3GE/EvDmoOUa/QjcdRjp/sa8JUHQgn1EfliP2s4QGitQXKmx3yNeJ3g6diMdH8MvS7pyv+S/yaritsZUsvr+RxKMaqWXyP5HHK6JyFjGNumNk6YwnzwNGZsRONjGivwww3GNN8MZjTE2wBh88aY4wDEVGANGcROuDLRJBIFuug+JtjTqo95p7L+ZNvhOGQZONU6LtcAwN9vUmwxJ+Kj3VUdzzH52+AwB6zMbknzwA3wlDKykFWYEbGF6kkKR2EbnUa4tqfAqpa6BixNhzSdLA8sSNATeTO/P06jBlygdeZQwERe9gb9RhjiqihhkFVGZQjkFiUkWCLmgo+5DGwgg3x3/H/AAcXX/M34lRzlgA8AQcyETeQ2VgAyH3jJ6QTAwHha1WnUbK7PESscgmIkxCiNxFz0kHfBVRSV5qnP/qcguVghWSwEyRLG9jcRgHAcIM7uFFMG7OwdQLSUUMMgYjfNAERIM43YrnheOGfOmd6kZWVqhCJqbuZzEz96ZzRe5FUtNHrcycMhUA2OUOdRlYA5xANjygNFsb4rxL2bGmKhypEhYZgBzFcgAYrqJBAENrIwvwrUfaOarU2EqFKywU+8sATyxfOGsRME3DJPjPD6jOFAynKDPPkgcsmSRmJCkhbiOuAcR4UQSaiqAgUjW42tA5hraTcjqRdp4twrSzsVMlQfZvckFoLAFXtMGM3WSRisr+Je1KhGLAakZWyTEEhkzWgmLRm1EDANqxuFztLOHm3uOVUgKDzBSFPugsvQdcZw3GJTBQstidhpqIzUSdDvF5sMW9GozZqb7WqFmA/8lIYWuAwi488V3FU6LmZq7jk9kRqd2Vj87YWznlykQ15jSN77X88TXg81gGkaHUjrMD5Y3WWCLaRreN4M9L4LUZRaTNp+H9Z9cedbfSGqohidJG0C8R5/IYHWfOQJOg06b+v6YnUoSJvlsJtH5dPjgJJ5tJEdt4j99DhQauz6MkEAAEDNczHYSQOp30wzUkiRz5BlyjUyrMTF4AlZM/exWVVqEMo5SRmNtY0Ui2nPH6YYpowAJ+9Mxbb6CTvE4mya5X4nISrKyxHdVCi8GCe1thv8Wwxyk5Z5YGa8tI0JHvZcw8r23E5IUfzJYZjAgCLeXz9Y0wGlWqWawSTcXgkEbG/kL4Nb8jcQQ83vMCdYn4djrj2P7C/Zkewp1a2VgQClMXCiLZzAk/6Ygd8eVVeIYRlAJAjcyRYgX7yZ9cdf9gvtoKDCjVn2J3JnISeotkPynpJxeFm5uDi+HplHw4U6hKCFcQR+FtjH4dfKemKTiazN4arVVC1AFV1WwV1cU2AGgEg229MdapBEi4xQ/arhKjoIgoGzMALzsTsRJnTWMdNsxwulzzlHA1KdsDqe76j6HD1elGE6w5fI/rjz3ZOS/SMYZnGT88YcDVoYxj0wQUmImIHU2+ZtiMINTmPRdPifyBxRIkYmtIkaW6mw+JtjX8TsoC+kn4n8gMCaoTdjJ6kycIxSiCJaT0UfmY+InGv4iPdAHWeY/O3wGAnECcATqVCTLEk9ScCJwNeKUtlSXYfdQZonqdF9SMEp8PWZXbICqkrCMC4MqASMplZJ0DTA2kjXHpZZcRll1McQnPXC/8AxBb5YaO4j4kxr0nQ4n4rw/sKmQMrNAIYlWCSGVlaRAsSbC4idMTpcPPK5BeFKy4YDLAGVdLKoE3JMWEX3x+P9scuv9H/AAxKVZRJNOrOWM7A81hKlQGGpiDYG5uMMcXwlOmC5aoKiQgdYBFtATPKSDERIga6qcWFViAlMgiCHIIB1i8qPXNt3wnRdmqAOFlVYKTmIC/hAa7bDWbCBsOnHGYzUc9u7urTwfLmcqpQsossZeUQXYxyBiQY5SJgEyInxvEimxsGplRmFiRc3EmSZ907EGIiMC4bxIIUIikWNypfmgNZgR1LESJMjWIxuu9OuA5H8xRlWWEkHmUAE8zDl5S95FsUTOH4WvSM0zU5jlIqZWKCZDc3TMCQB11vivpjn5coDE2VSAqsVv5DZJm0G2trkrWIzcQAVY8ygHVjEkhWAk85tFpvKTVuY1HphoYjPTdZBhZMMCIBIBva2ouTgCccwphRTax11guozZgKYkEERuRIi0YeVVo5BWRc9RSuQICCzEE5SubNcAzIN5tOFBwqVA3MSvmoUShgEFOVpO5GDcIqlBRCtyqVCl1OSAye9msDEZfQE6YZG6dFVVYDUgFZiYzGFK3my80zJOg72SFCu9zTqiLDni2ojLZhf3t8C8O4GojkClYuA+UMFYQDcAsVJYgaHVpnYieJilKU1IWZgVKYEnWA4mPIKP8ASMMnBvUjWZ27X79p+PbBPdY3kge8dRBGm02xi8MWaCIP0HfBBSn70DtbXY9v1x5e4XiNVa9wUkAESptf9YvPl5Yz2oHRtTzAGSbTYn9jAXoqwIz5T37aRubfXrjMhEBMrAbgnUa6xa8eUGcPUO3fk6l7gQReQWvbuf1OAmqI1mNBE2137n4jA6TKZJaNNJBAuT9db6YlWrhyQcxsMoLXIgk22jytE4nt8ieQale7CRmuCJ9NiAdL7jBKfEIcqlcwE2U8o0vlm17xjb0PdNwyypIEGUPUG9ouMRVAIyqsnS8hju3STbSBfFeAYqcOiuHCEqYhpvI1EE/O9h3jGU6GUo+bcWHrAFpsNRpPpgdViDmBneDEFj07aSCesd4vxK68w5iAABMhbG/3ASBoZvpJwpLTk/b0r7Afa5aYTh672sqE/dMRlJ3HQ+nSPSlpn3iREekY+aUokuA6xI5ZjKQIGvlHe/rju6P2wqeyTh2LtEw1oYADUgwYg6kd7jFzqdvi+V4ug8eq0faEUrgD0m/u9RinqJIMEbG5A7anFNwvixd5Y2MKNhmm8b77/wB7GoRkb0+uMLy68LLPDRamBdix6KIH+4/kDgf8X+EBfmfidPQDC2bG89774TdJ6hJliT3JnGmbvgNfiFWxMaW11toL4VXjWLZUptOxaF2JEDW5AF4iZxePTyy4iMs8ceTzH9/PAq/G01MEyxgBVBZjOkKoJ/scJcZ4dxDgurloMwFKiLjMQ6gEG27abYc+z/AqysGepTQn3ASADlBvKzmy5SCtwJ8hvj8b7rHL5H1E+Eq+1OUMKYOb+YylwMoJ9xSCQSIEH06r+JUm5VbIpkwxzHPaVilJjTSNbSDOOtpGmwyAuwGUBCICSOWVgEiVkLO5sNqn7QcCKaIKnsxSLgBQqiFIM+8SPxAHWTMjXHRj08ceIwvUyy5qr4fiyaSnLV9oCqEhZpqoYnT3i14ylvvEg9GKjtRqlioJVAQQRySTlyo0zqFIggSL3tHi6/swGEtGUS4PLYke9lPQ7jmsYwxxKGjR7M2YJlAcgm8QCd4vOgvbFoR8E43PoqmuQqKr5CCFJkwIMyWAAU9MxjEfEAv8QZfOXS5pjKAdpBuV1uBqdBGEaNNwwaMptlzKJY9CWAJGpjQecHFolY1Geai03UkksSwKAkkBEQ52EWG9gJvFEbpeHGkqVWq56dQ5NgJIH3T0PKDcbwBfFXX8OIdliAWtBIkXuTEkiAY1vIm5wx4YK1WtCZjSvCs0decS4KzJM2PbTBsyyYBWIBV1jMVCgsWF3OXYAkjW98ALcLVp03Aolc0kEROYgEzERe+h3+K9arVQscqs0yGkAHPBggEKw6QOtrnDXG8JUaq1VDQqAFSrZFQPEN9/UiABcxE2wejxzOC3EWCqGAUHKbn76llN7nTT4kBrgaqOn3mqKC2qQsDMCDKzM+6bWAAF8V/EtnuhqacqzJIEBlL3MHuCYK6YWocbUcq7shcMAiMph8pAipl93WJ3PTe44rh0qKMk0yjHmWpUbmyyFzMOpB94G4g7YYJcXVLlg/DGkImAI5Yj7plLwYJsGGsjGcJUbKMpIOSDUytBEnlLAWYWvGl+2HqPE5g7ZTSYQvuuVk5QTnKe9BsZIE6RJwLiuHdHL0mVyYOV0XM0E6sNSZMdzMjTARpq2WSszC6ZQQEzScp94a3iBY9IrR41QUsCL5jJzGmSepUIRPcWPQYPRK15VqbJkEghcsiSpbYstup1Op1Jwj1MsIGIFpyuCTAJJggTJ/LbDJ537ckEkgsREAACNNLDf641w/EXNgQZF1P9DmkbdcMtSSSxYAgweYEk3kzJP98R4pafs7OSdIUARY9bn7t9Newx5m5wfsuDLREgec2v3MeWB8VXmQDPQQRI6xtt19MTSl93mLRAzSIEg3uDHw/QlSkBopnrIMesgjTQ4rclLStWjIgz1Fug3jsDiwpofZEm2UNMg3VvMQJj598HpOQZdWDW2AN5vEbj6Yf4bi0UhihaWMgwTmP1iJMyJiBa6yzpybI0XuCvUknrJsAT94xEAbYOoWZqGBpmBFyQbgjU201nEF44AjKSZUDc211mf798JcRTLy71Jnr1UiJsfh5aYmTd+jNNQzRDDUHXQb3IF5Ol8SqqihYgSNVMjWDcEEXDD17zhVa6hSA2YnYAwL6k6AaC9u8HDCyEQ8wnY2kDSL3Fh5xvh2WD0wUCrMFIadDJA8jJ1Hw9MNcPwtQErLHNy2UgDzEACVIMfpIgOEGTMGiFkgG5kCQIWwtNj5jWNug9hysZDLAiIEnUeZ21v6TaZfiNFzAhblYO/wCLy0Hzxf8Ahvi+am6ViFcCQWIUEAg6sdgfI7b4pOIZVEErmFoJsxubi/UXi5IwrVPtGVSeZiFEmAxJAFjOk9BisZ3Kwtx4XieOpmyJLE2kD0tIzHpYXnBl4LiMwasrLRJPu6wM2ytmEkAASNzim4SqVqZ8sNflAEZgTyxtEERcAgenpnC8SgVZdmMCIEgyzCQRMCwuT2B1x1YdLGKz6uVVFH7PUHpuf4bISLS7rJJBnU9xzCbAERJwr4txBM04yUmAZgVBZgFKsCVAgaBWDGcoWIJxa8VxtVlGRDJViZALIBGoGYDpadYvhapVrshZFGcSpOgIsctwdfK2+NrpltQJ4caKq7hFmCps+Q8xDEKT7VWgCQARoZOnRcdxVQg1USkcoyywOVEJ97LJLqYFoMARbQL+K0FqUKY4i1dXWTSALIvMHsCLCQYJFxM6g1XB8HUBzEBYaKpcSuUkFCoY2ZUV4UG4S4OXAbfDeKVHVaaMvtF0qEALllljKBCzy3ZQbxy72r/xTQFKGtw5LZgq1E5wQFzTmJJ0yggR/pszR9hmqDKhAbIA1REdsvvVHVepBPqwi+EuNq0DVHtFCskgqHuwBXcSSBBuQCQdDN2ROsvtqzHiah9qi8uVkhipuhblDMbQoUnnvEAYnw3CMEZiBkMkGkFBWAZcldNBynrqBbBuA4NVVW4ioackkFr5byFJszOYb3ZEdYsI1KqCoA+eg1woESIBBkTDWM6Cx1vCCaKjgMxVeVshLEKo0YABjeQttDawxAxSq+19nCK2mYwDFrMZDTBAnbQRgfD8OtMgqyNmYMGy5VZgRKfzOV0BI7zaRF2eNryWLK60yAQItoGyqIZgGJ0gjm0AxQGq8M1Eq2aA45QTcMAkM2WYkWklrECRBwWhxb087VQAPdFgS9syydcxE8w2ECSLKLmHvKy1ALkEBByklrszDyBiQo5ZnAErs9UOhUQRdnkPucrwoBNjBib6kxhAxxPFLWpqmRvZZVBGfMDBYkssElhAE3g6xiFYIrMUdiosgzQQmuUCQQupmADmY33dpvfI0FKYmmQCpQRICWnXUyb+Rwn4zxtSoi57hRCK95DZbQsGd5JGoOoBwE1xfCVKZRXKKKktYQMthzgDKsGBvJMXmMM1Hz5f5siwZlJkMWiSYEgQRHu81p1wPhqXtTJVQVhdRIIsbHQlS0wBoBbdipwYpy4YZmGUJ2+8MsMHI1AAEecksAqy00Yk+0cyzBieZSw93NuJiy38yMOHjFyJyqFm8WCXE75zIjSBcSBhTiq1MtmSVBazM1MH8MKWBGhKnTTtYXGXpmnKgA50ZmKglRcSog5ZntcjYYAsKnD+ygtzEg5Vm5G4J3gRNvkIC3GV2ViEoFltBWQDN5hRGEuGSERVy1Fp+5LXA3IMiRYEAkH3TocG/ja+VPZ0w65QZ5jE/dsp001wBwbP/pPSO+v0jphjgKDMW2gcwm99x/UH88BCmSAVNxBgn02NvznDNKiB97KN8skk/hzb2I1vjzcuE+iJqsTAMxZRA+AHfGLxrCGJ1EWt3uNPXFp/BLlDKj+8tyIkHNcE9IuSALjECqspiCSc0woWD3Il/wC/XD7p9Km/YdK8EzEEmd5JHUTfvvjFZyRlOgiIgyCdhZRqI/XBwBB5SAVgtG5EC2gWSLdPjibU6cELEbAkkEi0jca76RffEqk9q7+HAu0z0IjvIGhHl1wQ0SxjnkAHNsPPcLp3kXGkFVAFLVFGWbTM5vwi8kRBMiPjgdMyAqppOaAea5MSIPS/nih2+014MCk7gkZhlE7xqSRrsLi/bTEOA4UIc5MmTBYHe+wAGjHX9RKqCQYBy2PYNygjKSNPhA6YMUGZQrHLIEgZVzHcwbm0xMW1vAXdfYZQQCDdj+FRfN+I9F07+owtxVQBfuyG2O4FyIGlzfsDiVRFViASVWQDoDDZQRfT99MCCK9Mm8zoLEC2/Yzp1GCTzsWeWuFBYjlYvvlvAEmRJtawncD1b4cj2tJipX+YgAJBI5gYgCZ1JgRe8a4BxLBVhYIAgTlmZPNMTI0sdD01H4O81abQqr7RBBIEmQJAjS406euLxm/IdT49wjZ1YR7wnrPUGJuIHph3guNXKoMtC5XUjKWEzFpgCVFonKeowbxqmChn9/s4onZi4YncyRM7baawdycdUC98IruuYSb6Es1iTA55IRMsxI2vgfivjNbM9RSUpe0KU2V0YCwloWG90ZjIMZomwxXcJxOSoFYQgJOSPdhfdEiCJCgjfQReOgp8Hnor7R62QiRRuRTzIObLdmAOZwcws8C45tJ5Tw5/w2n7V85EK7U/+XmJMsYAYMTBjNYkC3NA14y6oJoVX9jmYIxJMMgByspVQJLACPdyyZscdP434MPZM6ks/IrZVVc2VoV3ke6omTBkKACBij8N4Kr/ADEeqKTMHd1LAlwVUE3Yqk5gQbzBBZYGFrRy7CbxR1p+wqqJiWYIReSzKTylj1uynQDDv8hKdRgtSo4/zDmFJKZDBFWdCbQWkyGn7xwcZablcirUWmrDM7MGC5UNQMwj3QogZgLgAc0i4DhatWnUrrWOYgn74zrBurqVWQQ2UEH3V64egYpDJSQsA6scqkQVv9yDymIMEAgx2AxLw3gSxcM7EKrcpyjMti0EDNAJ6dekYHxniJpimQrJkuo9samQFfdKmVkh/wAXulb3jA6tRWLVjVWk7KqscoHOo5iCAoySCuab6n7sgbfgwtRqJ4jLSZlZpYllkB5iRlJtdrS623L/AI1S4f2aJTbKFkEq17RGkq2pg9QNcK8UkqIlXblF8wIsPftZu4UCD54S8Pqu7IgvP3arll9moBzg5gBYwIJPLFpBLJnh9OlUFTMuVQAGcVMrS0qrBSQGghhEzzgbYkqKsFyL66T1ZWUMWFgI2tpfC3AcVUoMzKpMrBDSwKgGBFs4gmJsJ6AQJFfNTyJyt76I0NEZjTK3ZRckEySIO+CSTgGqXEkyxQg5sp5iRNt8oygAmxJMg2iMWVF84YsZViArFiyllLCAFeAW2OWJkzMYq+J8VlAilxTzSKbshzjMWUsUUkEPqCSSTe98a4gpTqEIwqZgOdDmgWEQxJzedzMgDZg03ELZ2WqfZgklr3BXKSSYifUR2xj8WXiGqZgSb6QCV0IELewYD3r64rnPsnyuxV+XMjGBsQ0a9GIgnzwXieIFS+XXZVABgaZrxMCBp5RgCKnO7A00qkzYrTtckhI5zME6CIsdYU4Dw4kAQ5EMFkSqtJIyhoBvmDAzHU4fHFOtU+1LBwYb2ozNYQCwY8+UkWPUnWJDw/iFIBjUVQ7KFDCBpOjBTAlogxIboLIBrw1MMCfaPK8zRCluzQQzH3RY6XuMHqeJcQhinUyKbhT7BfWHM316YY4/xJPZFWzki9POFyEgxkDAALK77ZjtZkqnDhzNMqF2CVCBpPUCbzYCBA2wG5bMc582+mLRDZzuAY7QwiOmMxmPMz9JnA/A1WhxJggTfX+Y4v6W8sJ8QJqtOyCO0ImnTGYzGeP5VplxFdQqGNT/AJc67yl/O5xZ8AP5wGxNxsddRvjMZjfIpzBqCgo4IkB2gHa+3TGcWxFaBYQbDTbGYzE3lp6JUjep2pkjsRcEdIxWeHqGcZgDY633OMxmKnFZ1Z19KXckek6eWFFqt7NrnbfuMZjMLH8f+pw9/wC2UrqJvp9Thrh/86j3dZ7wwififjjeMxeP5NMXdeI+5jneL/MfXGYzHQlV1zY/9K/KqB9CR5HHc+EVWlbn3I12GWB6SficZjMVBVF48xHHEAwMj2Gn+TOnnfFt4xVYs0sTz7n/AJ7p/wCvL5WxmMxd4SU8MpKaGUgFZzRFswEBo62F+2GEqMKVNgSGNR5abnnC3Op5beVsaxmFhxBQeNqsPEcsnLkUxNpKEkx1m/ni18T4dFSFVVAFUgAAQclUyI0uAfQYzGYqclVbQphWTKAs1GBgRIg2Majth3xNASpIBMoJi8Z9J6YzGYKZDjKS+xmBIpuQYuCFYgz1sPhgfglZvYzmac4Mydci388bxmHCIrzMSbkuwJN554v1tgHAiTRBuCFkHeY1+J+OMxmA3oqCLixOQEjUgmYPUTeMcNx5sp3k330P6D4DG8ZgqcXQewWrUYVFVxk4c84DXZqgJvuQAD1gY4qt/nEdK7AdgHIA8gAAB2GNYzDOLDxdyUUkklkBJOpOTNJ6mb+eOX4k38xJ7nGYzEw3/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p>
        </p:txBody>
      </p:sp>
      <p:sp>
        <p:nvSpPr>
          <p:cNvPr id="91142" name="Obdélník 5"/>
          <p:cNvSpPr>
            <a:spLocks noChangeArrowheads="1"/>
          </p:cNvSpPr>
          <p:nvPr/>
        </p:nvSpPr>
        <p:spPr bwMode="auto">
          <a:xfrm>
            <a:off x="1979613" y="0"/>
            <a:ext cx="2940050" cy="461963"/>
          </a:xfrm>
          <a:prstGeom prst="rect">
            <a:avLst/>
          </a:prstGeom>
          <a:noFill/>
          <a:ln w="9525">
            <a:noFill/>
            <a:miter lim="800000"/>
            <a:headEnd/>
            <a:tailEnd/>
          </a:ln>
        </p:spPr>
        <p:txBody>
          <a:bodyPr wrap="none">
            <a:spAutoFit/>
          </a:bodyPr>
          <a:lstStyle/>
          <a:p>
            <a:r>
              <a:rPr lang="cs-CZ" sz="2400"/>
              <a:t>paketové včelaření</a:t>
            </a:r>
          </a:p>
        </p:txBody>
      </p:sp>
      <p:sp>
        <p:nvSpPr>
          <p:cNvPr id="91143" name="Obdélník 6"/>
          <p:cNvSpPr>
            <a:spLocks noChangeArrowheads="1"/>
          </p:cNvSpPr>
          <p:nvPr/>
        </p:nvSpPr>
        <p:spPr bwMode="auto">
          <a:xfrm>
            <a:off x="0" y="890588"/>
            <a:ext cx="9144000" cy="4524375"/>
          </a:xfrm>
          <a:prstGeom prst="rect">
            <a:avLst/>
          </a:prstGeom>
          <a:noFill/>
          <a:ln w="9525">
            <a:noFill/>
            <a:miter lim="800000"/>
            <a:headEnd/>
            <a:tailEnd/>
          </a:ln>
        </p:spPr>
        <p:txBody>
          <a:bodyPr>
            <a:spAutoFit/>
          </a:bodyPr>
          <a:lstStyle/>
          <a:p>
            <a:r>
              <a:rPr lang="cs-CZ" sz="2400"/>
              <a:t>Včelí paket je lehký 1.5 kg, plastický úl, který je vybaven voskovými mezistěnami, kde budou včely stavět plásty a plnit je medem.</a:t>
            </a:r>
          </a:p>
          <a:p>
            <a:r>
              <a:rPr lang="cs-CZ" sz="2400"/>
              <a:t> Paket se umístí na vybrané místo a otevře vchod úlu. Během měsíce je úl plný medu a vyprázdní se přirozeným vymřením včel dělnic, které obvykle nežijí déle jak 25 dní. Nezbývá než vyřezat plásty a vymačkat z nich med. Další výhoda včelích paketů je to, že si můžete být absolutně jisti, že med pochází z květů, není to rafinovaný cukr nebo imitace medu. Vlastník úlu také zná květy, které včely navštěvují. Experimenty prováděné v roce 2005 ukázaly, že včelí paket snadno dodá 20 kg medu během květu lípy.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ctrTitle"/>
          </p:nvPr>
        </p:nvSpPr>
        <p:spPr>
          <a:xfrm>
            <a:off x="0" y="0"/>
            <a:ext cx="9144000" cy="866775"/>
          </a:xfrm>
        </p:spPr>
        <p:txBody>
          <a:bodyPr/>
          <a:lstStyle/>
          <a:p>
            <a:pPr eaLnBrk="1" hangingPunct="1"/>
            <a:r>
              <a:rPr lang="cs-CZ" b="1" smtClean="0"/>
              <a:t>7.VČELAŘSKÉ JARO</a:t>
            </a:r>
          </a:p>
        </p:txBody>
      </p:sp>
      <p:sp>
        <p:nvSpPr>
          <p:cNvPr id="9219" name="Podnadpis 2"/>
          <p:cNvSpPr>
            <a:spLocks noGrp="1"/>
          </p:cNvSpPr>
          <p:nvPr>
            <p:ph type="subTitle" idx="1"/>
          </p:nvPr>
        </p:nvSpPr>
        <p:spPr>
          <a:xfrm>
            <a:off x="0" y="1484313"/>
            <a:ext cx="9144000" cy="5373687"/>
          </a:xfrm>
        </p:spPr>
        <p:txBody>
          <a:bodyPr/>
          <a:lstStyle/>
          <a:p>
            <a:pPr algn="l" eaLnBrk="1" hangingPunct="1">
              <a:buFont typeface="Wingdings" pitchFamily="2" charset="2"/>
              <a:buChar char="v"/>
            </a:pPr>
            <a:r>
              <a:rPr lang="cs-CZ" b="1" smtClean="0">
                <a:solidFill>
                  <a:schemeClr val="tx1"/>
                </a:solidFill>
              </a:rPr>
              <a:t>CHARAKTERISTIKA</a:t>
            </a:r>
          </a:p>
          <a:p>
            <a:pPr algn="l" eaLnBrk="1" hangingPunct="1">
              <a:buFont typeface="Wingdings" pitchFamily="2" charset="2"/>
              <a:buChar char="v"/>
            </a:pPr>
            <a:r>
              <a:rPr lang="cs-CZ" b="1" smtClean="0">
                <a:solidFill>
                  <a:schemeClr val="tx1"/>
                </a:solidFill>
              </a:rPr>
              <a:t>HYNUTÍ ZIMUJÍCÍ GENERACE</a:t>
            </a:r>
          </a:p>
          <a:p>
            <a:pPr algn="l" eaLnBrk="1" hangingPunct="1">
              <a:buFont typeface="Wingdings" pitchFamily="2" charset="2"/>
              <a:buChar char="v"/>
            </a:pPr>
            <a:r>
              <a:rPr lang="cs-CZ" b="1" smtClean="0">
                <a:solidFill>
                  <a:schemeClr val="tx1"/>
                </a:solidFill>
              </a:rPr>
              <a:t>VYROVNÁVÁNÍ A POSILOVÁNÍ VČELSTEV</a:t>
            </a:r>
          </a:p>
          <a:p>
            <a:pPr algn="l" eaLnBrk="1" hangingPunct="1">
              <a:buFont typeface="Wingdings" pitchFamily="2" charset="2"/>
              <a:buChar char="v"/>
            </a:pPr>
            <a:r>
              <a:rPr lang="cs-CZ" b="1" smtClean="0">
                <a:solidFill>
                  <a:schemeClr val="tx1"/>
                </a:solidFill>
              </a:rPr>
              <a:t>ROZŠIŘOVÁNÍ VČELSTEV</a:t>
            </a:r>
          </a:p>
          <a:p>
            <a:pPr algn="l" eaLnBrk="1" hangingPunct="1">
              <a:buFont typeface="Wingdings" pitchFamily="2" charset="2"/>
              <a:buChar char="v"/>
            </a:pPr>
            <a:r>
              <a:rPr lang="cs-CZ" b="1" smtClean="0">
                <a:solidFill>
                  <a:schemeClr val="tx1"/>
                </a:solidFill>
              </a:rPr>
              <a:t>PŘEKLÁDÁNÍ A PŘEMISŤOVÁNÍ VČELSTEV</a:t>
            </a:r>
          </a:p>
          <a:p>
            <a:pPr algn="l" eaLnBrk="1" hangingPunct="1">
              <a:buFont typeface="Wingdings" pitchFamily="2" charset="2"/>
              <a:buChar char="v"/>
            </a:pPr>
            <a:r>
              <a:rPr lang="cs-CZ" b="1" smtClean="0">
                <a:solidFill>
                  <a:schemeClr val="tx1"/>
                </a:solidFill>
              </a:rPr>
              <a:t>KOČOVÁNÍ</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Obdélník 1"/>
          <p:cNvSpPr>
            <a:spLocks noChangeArrowheads="1"/>
          </p:cNvSpPr>
          <p:nvPr/>
        </p:nvSpPr>
        <p:spPr bwMode="auto">
          <a:xfrm>
            <a:off x="0" y="336550"/>
            <a:ext cx="9144000" cy="3138488"/>
          </a:xfrm>
          <a:prstGeom prst="rect">
            <a:avLst/>
          </a:prstGeom>
          <a:noFill/>
          <a:ln w="9525">
            <a:noFill/>
            <a:miter lim="800000"/>
            <a:headEnd/>
            <a:tailEnd/>
          </a:ln>
        </p:spPr>
        <p:txBody>
          <a:bodyPr>
            <a:spAutoFit/>
          </a:bodyPr>
          <a:lstStyle/>
          <a:p>
            <a:r>
              <a:rPr lang="cs-CZ"/>
              <a:t>Naproti tomu spočívá úspěch producenta paketových včel v tom, že chová včelstva s 10 000 až 20 000 jedinci, z nichž periodicky smetá včely na prodej. Je tomu tak proto, že včelstva s 10 000 včel chovají proporcionálně více plodu než včelstva silnější. Včelař, jenž chová včely pro medný výnos nebo k opylování plodin, musí včelstva ošetřovat tak, aby je měl v plné síle v době hlavní snůšky. Jestliže jsou nová včelstva budována z paketů, trvá 11 až 13 týdnů, než jsou schopna podávat plný výkon. Rozdělíme-li silná včelstva 6 až 8 týdnů před hlavní snůškou, a vytvoříme tak včelstva dvoumatečná, získáme více plodu začátkem sezóny a více medu ve snůšce. Účelem ošetřování včelstev je koordinovat jejich vývoj tak, aby byla plně schopna využít přírodní zdroje pylu a nektaru v dané oblasti.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p:cNvSpPr>
          <p:nvPr>
            <p:ph type="body" idx="1"/>
          </p:nvPr>
        </p:nvSpPr>
        <p:spPr>
          <a:xfrm>
            <a:off x="0" y="0"/>
            <a:ext cx="8229600" cy="476250"/>
          </a:xfrm>
        </p:spPr>
        <p:txBody>
          <a:bodyPr/>
          <a:lstStyle/>
          <a:p>
            <a:pPr>
              <a:buFont typeface="Arial" charset="0"/>
              <a:buNone/>
            </a:pPr>
            <a:r>
              <a:rPr lang="cs-CZ" sz="2800" b="1" smtClean="0"/>
              <a:t>Specifika zootechniky kočovných včelstev</a:t>
            </a:r>
            <a:endParaRPr lang="cs-CZ" sz="2800" smtClean="0"/>
          </a:p>
        </p:txBody>
      </p:sp>
      <p:sp>
        <p:nvSpPr>
          <p:cNvPr id="93187" name="Rectangle 4"/>
          <p:cNvSpPr>
            <a:spLocks noChangeArrowheads="1"/>
          </p:cNvSpPr>
          <p:nvPr/>
        </p:nvSpPr>
        <p:spPr bwMode="auto">
          <a:xfrm>
            <a:off x="0" y="620713"/>
            <a:ext cx="8964613" cy="3379787"/>
          </a:xfrm>
          <a:prstGeom prst="rect">
            <a:avLst/>
          </a:prstGeom>
          <a:noFill/>
          <a:ln w="9525">
            <a:noFill/>
            <a:miter lim="800000"/>
            <a:headEnd/>
            <a:tailEnd/>
          </a:ln>
        </p:spPr>
        <p:txBody>
          <a:bodyPr>
            <a:spAutoFit/>
          </a:bodyPr>
          <a:lstStyle/>
          <a:p>
            <a:pPr eaLnBrk="0" hangingPunct="0">
              <a:lnSpc>
                <a:spcPct val="90000"/>
              </a:lnSpc>
              <a:spcBef>
                <a:spcPct val="20000"/>
              </a:spcBef>
              <a:buFont typeface="Wingdings" pitchFamily="2" charset="2"/>
              <a:buChar char="v"/>
            </a:pPr>
            <a:r>
              <a:rPr lang="cs-CZ" sz="2400"/>
              <a:t>vyšších nároky kladené na včelstva</a:t>
            </a:r>
          </a:p>
          <a:p>
            <a:pPr eaLnBrk="0" hangingPunct="0">
              <a:lnSpc>
                <a:spcPct val="90000"/>
              </a:lnSpc>
              <a:spcBef>
                <a:spcPct val="20000"/>
              </a:spcBef>
              <a:buFont typeface="Wingdings" pitchFamily="2" charset="2"/>
              <a:buChar char="v"/>
            </a:pPr>
            <a:r>
              <a:rPr lang="cs-CZ" sz="2400"/>
              <a:t>velmi malé a nebo vůbec žádné pauzy mezi snůškami následujícími rychle za sebou</a:t>
            </a:r>
          </a:p>
          <a:p>
            <a:pPr eaLnBrk="0" hangingPunct="0">
              <a:lnSpc>
                <a:spcPct val="90000"/>
              </a:lnSpc>
              <a:spcBef>
                <a:spcPct val="20000"/>
              </a:spcBef>
              <a:buFont typeface="Wingdings" pitchFamily="2" charset="2"/>
              <a:buChar char="v"/>
            </a:pPr>
            <a:r>
              <a:rPr lang="cs-CZ" sz="2400"/>
              <a:t>rychlé opotřebování létavek a zkrácení jejich věku, ztráty části včel po každém převozu, zhoršení výměny vzduchu a otřesy během převozu</a:t>
            </a:r>
          </a:p>
          <a:p>
            <a:pPr eaLnBrk="0" hangingPunct="0">
              <a:lnSpc>
                <a:spcPct val="90000"/>
              </a:lnSpc>
              <a:spcBef>
                <a:spcPct val="20000"/>
              </a:spcBef>
              <a:buFont typeface="Wingdings" pitchFamily="2" charset="2"/>
              <a:buChar char="v"/>
            </a:pPr>
            <a:r>
              <a:rPr lang="cs-CZ" sz="2400"/>
              <a:t>včelstva jsou tak podstatně více stresovaná</a:t>
            </a:r>
          </a:p>
          <a:p>
            <a:pPr eaLnBrk="0" hangingPunct="0">
              <a:lnSpc>
                <a:spcPct val="90000"/>
              </a:lnSpc>
              <a:spcBef>
                <a:spcPct val="20000"/>
              </a:spcBef>
              <a:buFont typeface="Wingdings" pitchFamily="2" charset="2"/>
              <a:buChar char="v"/>
            </a:pPr>
            <a:r>
              <a:rPr lang="cs-CZ" sz="2400"/>
              <a:t>včelař musí stresy minimalizovat a udržel zdraví a produkci včelstev na přijatelné úrovni</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0" y="0"/>
            <a:ext cx="9144000" cy="6370638"/>
          </a:xfrm>
          <a:prstGeom prst="rect">
            <a:avLst/>
          </a:prstGeom>
          <a:noFill/>
          <a:ln w="9525">
            <a:noFill/>
            <a:miter lim="800000"/>
            <a:headEnd/>
            <a:tailEnd/>
          </a:ln>
        </p:spPr>
        <p:txBody>
          <a:bodyPr anchor="ctr">
            <a:spAutoFit/>
          </a:bodyPr>
          <a:lstStyle/>
          <a:p>
            <a:r>
              <a:rPr lang="cs-CZ" sz="2400"/>
              <a:t>Hlavní zásady péče o kočovná včelstva: </a:t>
            </a:r>
          </a:p>
          <a:p>
            <a:pPr>
              <a:buFont typeface="Wingdings" pitchFamily="2" charset="2"/>
              <a:buChar char="v"/>
            </a:pPr>
            <a:r>
              <a:rPr lang="cs-CZ" sz="2400"/>
              <a:t>chovu silných včelstev po celý rok musejí odpovídat i vhodné parametry používaných úlů</a:t>
            </a:r>
          </a:p>
          <a:p>
            <a:pPr>
              <a:buFont typeface="Wingdings" pitchFamily="2" charset="2"/>
              <a:buChar char="v"/>
            </a:pPr>
            <a:r>
              <a:rPr lang="cs-CZ" sz="2400"/>
              <a:t>ošetřování včelstev musí být prováděno v souladu s požadavkem dosažení maximálního rozvoje včelstva (tzn. pokud možno vrchol rozvoje) na první snůšce (ovoce, řepka) </a:t>
            </a:r>
          </a:p>
          <a:p>
            <a:pPr>
              <a:buFont typeface="Wingdings" pitchFamily="2" charset="2"/>
              <a:buChar char="v"/>
            </a:pPr>
            <a:r>
              <a:rPr lang="cs-CZ" sz="2400"/>
              <a:t>růstová křivka nesmí být špičatá, dosažené maximum rozvoje musí být co nejvíc prodloužené na všechny další snůšky, vrchol má být plochý (podobný ideální laktační křivce)</a:t>
            </a:r>
          </a:p>
          <a:p>
            <a:pPr>
              <a:buFont typeface="Wingdings" pitchFamily="2" charset="2"/>
              <a:buChar char="v"/>
            </a:pPr>
            <a:r>
              <a:rPr lang="cs-CZ" sz="2400"/>
              <a:t>nežádoucí poklesy síly produkčních včelstev lze vyřešit jejich posílením ze včelstev manipulačních, a to i přesto, že křivka bude dvouvrcholová (cesta menších škod)</a:t>
            </a:r>
          </a:p>
          <a:p>
            <a:pPr>
              <a:buFont typeface="Wingdings" pitchFamily="2" charset="2"/>
              <a:buNone/>
            </a:pPr>
            <a:endParaRPr lang="cs-CZ" sz="2400"/>
          </a:p>
          <a:p>
            <a:r>
              <a:rPr lang="cs-CZ" sz="2400"/>
              <a:t>zvládnutí technik snižujících intenzitu rojivosti včelstev:</a:t>
            </a:r>
          </a:p>
          <a:p>
            <a:pPr>
              <a:buFont typeface="Wingdings" pitchFamily="2" charset="2"/>
              <a:buChar char="v"/>
            </a:pPr>
            <a:r>
              <a:rPr lang="cs-CZ" sz="2400"/>
              <a:t> dostatek manipulačních včelstev, která vytváříme zejména při omezování rojivosti formou oddělků a smetenců</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109538" y="0"/>
            <a:ext cx="9034462" cy="2308225"/>
          </a:xfrm>
          <a:prstGeom prst="rect">
            <a:avLst/>
          </a:prstGeom>
          <a:noFill/>
          <a:ln w="9525">
            <a:noFill/>
            <a:miter lim="800000"/>
            <a:headEnd/>
            <a:tailEnd/>
          </a:ln>
        </p:spPr>
        <p:txBody>
          <a:bodyPr>
            <a:spAutoFit/>
          </a:bodyPr>
          <a:lstStyle/>
          <a:p>
            <a:pPr>
              <a:buFont typeface="Wingdings" pitchFamily="2" charset="2"/>
              <a:buChar char="v"/>
            </a:pPr>
            <a:r>
              <a:rPr lang="cs-CZ" sz="2400"/>
              <a:t>kočovná včelstva posilujeme na pozdějších snůškách včelami a nebo plodem ze včelstev manipulačních</a:t>
            </a:r>
          </a:p>
          <a:p>
            <a:pPr>
              <a:buFont typeface="Wingdings" pitchFamily="2" charset="2"/>
              <a:buChar char="v"/>
            </a:pPr>
            <a:r>
              <a:rPr lang="cs-CZ" sz="2400"/>
              <a:t>umožnit včelstvům, aby si vytvořila v podletí větší zásoby pylu, na jaře netrpěla nedostatkem vody a v případě neočekávané snůškové pauzy podněcovat řídkým sirupem</a:t>
            </a:r>
          </a:p>
          <a:p>
            <a:pPr>
              <a:buFont typeface="Wingdings" pitchFamily="2" charset="2"/>
              <a:buChar char="v"/>
            </a:pPr>
            <a:r>
              <a:rPr lang="cs-CZ" sz="2400"/>
              <a:t>intenzivnější výměna matek</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0" y="-38100"/>
            <a:ext cx="9144000" cy="6740525"/>
          </a:xfrm>
          <a:prstGeom prst="rect">
            <a:avLst/>
          </a:prstGeom>
          <a:noFill/>
          <a:ln w="9525">
            <a:noFill/>
            <a:miter lim="800000"/>
            <a:headEnd/>
            <a:tailEnd/>
          </a:ln>
        </p:spPr>
        <p:txBody>
          <a:bodyPr anchor="ctr">
            <a:spAutoFit/>
          </a:bodyPr>
          <a:lstStyle/>
          <a:p>
            <a:pPr eaLnBrk="0" hangingPunct="0"/>
            <a:r>
              <a:rPr lang="cs-CZ" sz="2400" i="1">
                <a:solidFill>
                  <a:srgbClr val="002060"/>
                </a:solidFill>
              </a:rPr>
              <a:t>Zásadní odlišnosti v zootechnice kočovných včelstev podle období včelařského roku: </a:t>
            </a:r>
          </a:p>
          <a:p>
            <a:pPr eaLnBrk="0" hangingPunct="0"/>
            <a:r>
              <a:rPr lang="cs-CZ" sz="2400"/>
              <a:t>a) období regenerace</a:t>
            </a:r>
          </a:p>
          <a:p>
            <a:pPr eaLnBrk="0" hangingPunct="0">
              <a:buFont typeface="Wingdings" pitchFamily="2" charset="2"/>
              <a:buChar char="v"/>
            </a:pPr>
            <a:r>
              <a:rPr lang="cs-CZ" sz="2400"/>
              <a:t>kmenová včelstva posilujeme z manipulačních včelstev</a:t>
            </a:r>
          </a:p>
          <a:p>
            <a:pPr eaLnBrk="0" hangingPunct="0">
              <a:buFont typeface="Wingdings" pitchFamily="2" charset="2"/>
              <a:buChar char="v"/>
            </a:pPr>
            <a:r>
              <a:rPr lang="cs-CZ" sz="2400"/>
              <a:t>manipulaci můžeme spojit s výměnou matek(obvykle až po skončení snůšky, aby se nezasahovalo do včelstev v období rozhodujícím pro mednou produkci</a:t>
            </a:r>
          </a:p>
          <a:p>
            <a:pPr eaLnBrk="0" hangingPunct="0">
              <a:buFont typeface="Wingdings" pitchFamily="2" charset="2"/>
              <a:buChar char="v"/>
            </a:pPr>
            <a:r>
              <a:rPr lang="cs-CZ" sz="2400"/>
              <a:t>S doplňováním zimních zásob začneme ihned (!) po posledním medobraní! ( "za kosou pluh„)</a:t>
            </a:r>
          </a:p>
          <a:p>
            <a:pPr eaLnBrk="0" hangingPunct="0">
              <a:buFont typeface="Wingdings" pitchFamily="2" charset="2"/>
              <a:buChar char="v"/>
            </a:pPr>
            <a:r>
              <a:rPr lang="cs-CZ" sz="2400"/>
              <a:t>zároveň nesmí dojít k násilnému zúžení včelstva na začátku krmení</a:t>
            </a:r>
          </a:p>
          <a:p>
            <a:pPr eaLnBrk="0" hangingPunct="0">
              <a:buFont typeface="Wingdings" pitchFamily="2" charset="2"/>
              <a:buChar char="v"/>
            </a:pPr>
            <a:r>
              <a:rPr lang="cs-CZ" sz="2400"/>
              <a:t>výhodou okamžitého doplnění zásob je dřívější ukončení plodování a šetření sil pro jarní období</a:t>
            </a:r>
          </a:p>
          <a:p>
            <a:pPr eaLnBrk="0" hangingPunct="0">
              <a:buFont typeface="Wingdings" pitchFamily="2" charset="2"/>
              <a:buChar char="v"/>
            </a:pPr>
            <a:r>
              <a:rPr lang="cs-CZ" sz="2400"/>
              <a:t>od silných pozdních medovicových snůšek nejlépe odjedeme, abychom snížili riziko spojené se zimováním na medovicovém medu na minimum</a:t>
            </a:r>
          </a:p>
          <a:p>
            <a:pPr eaLnBrk="0" hangingPunct="0">
              <a:buFont typeface="Wingdings" pitchFamily="2" charset="2"/>
              <a:buChar char="v"/>
            </a:pPr>
            <a:r>
              <a:rPr lang="cs-CZ" sz="2400"/>
              <a:t>česna na zimu nijak zvlášť nezmenšujeme!</a:t>
            </a:r>
          </a:p>
          <a:p>
            <a:pPr eaLnBrk="0" hangingPunct="0">
              <a:buFont typeface="Wingdings" pitchFamily="2" charset="2"/>
              <a:buChar char="v"/>
            </a:pPr>
            <a:r>
              <a:rPr lang="cs-CZ" sz="2400"/>
              <a:t>důležité je vzdušné zimování.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0" y="0"/>
            <a:ext cx="9144000" cy="6740525"/>
          </a:xfrm>
          <a:prstGeom prst="rect">
            <a:avLst/>
          </a:prstGeom>
          <a:noFill/>
          <a:ln w="9525">
            <a:noFill/>
            <a:miter lim="800000"/>
            <a:headEnd/>
            <a:tailEnd/>
          </a:ln>
        </p:spPr>
        <p:txBody>
          <a:bodyPr anchor="ctr">
            <a:spAutoFit/>
          </a:bodyPr>
          <a:lstStyle/>
          <a:p>
            <a:r>
              <a:rPr lang="cs-CZ" sz="2400"/>
              <a:t>b) období růstu</a:t>
            </a:r>
            <a:r>
              <a:rPr lang="cs-CZ" sz="2400" u="sng"/>
              <a:t> </a:t>
            </a:r>
          </a:p>
          <a:p>
            <a:pPr>
              <a:buFont typeface="Wingdings" pitchFamily="2" charset="2"/>
              <a:buChar char="v"/>
            </a:pPr>
            <a:r>
              <a:rPr lang="cs-CZ" sz="2400"/>
              <a:t>velmi důležitá je volba stanoviště (pyl)</a:t>
            </a:r>
          </a:p>
          <a:p>
            <a:pPr>
              <a:buFont typeface="Wingdings" pitchFamily="2" charset="2"/>
              <a:buChar char="v"/>
            </a:pPr>
            <a:r>
              <a:rPr lang="cs-CZ" sz="2400"/>
              <a:t>Nekrmíme, nepodněcujeme! (při nedostatku zásob použijeme zásoby v plástech, v nouzi medocukrové těsto)</a:t>
            </a:r>
          </a:p>
          <a:p>
            <a:pPr>
              <a:buFont typeface="Wingdings" pitchFamily="2" charset="2"/>
              <a:buChar char="v"/>
            </a:pPr>
            <a:r>
              <a:rPr lang="cs-CZ" sz="2400"/>
              <a:t>zákon 40ti dnů </a:t>
            </a:r>
          </a:p>
          <a:p>
            <a:pPr>
              <a:buFont typeface="Wingdings" pitchFamily="2" charset="2"/>
              <a:buChar char="v"/>
            </a:pPr>
            <a:r>
              <a:rPr lang="cs-CZ" sz="2400"/>
              <a:t>nevhodné je podněcovat, když průběh předjaří a jara je dlouhodoběji nepříznivý (střídání tepla a zimy, sněžení), kdy včelstva nemohou létat ven! </a:t>
            </a:r>
          </a:p>
          <a:p>
            <a:pPr>
              <a:buFont typeface="Wingdings" pitchFamily="2" charset="2"/>
              <a:buChar char="v"/>
            </a:pPr>
            <a:r>
              <a:rPr lang="cs-CZ" sz="2400"/>
              <a:t>napájení přímo do úlů je nejlepší formou zajištění dostatku vody, což je u kočovných včelařů podmínkou pro udržení co optimálních podmínek pro růst včelstev</a:t>
            </a:r>
          </a:p>
          <a:p>
            <a:pPr>
              <a:buFont typeface="Wingdings" pitchFamily="2" charset="2"/>
              <a:buChar char="v"/>
            </a:pPr>
            <a:r>
              <a:rPr lang="cs-CZ" sz="2400"/>
              <a:t>slabá včelstva rozhodně nepodporujeme, nemocné utrácíme</a:t>
            </a:r>
          </a:p>
          <a:p>
            <a:pPr>
              <a:buFont typeface="Wingdings" pitchFamily="2" charset="2"/>
              <a:buChar char="v"/>
            </a:pPr>
            <a:r>
              <a:rPr lang="cs-CZ" sz="2400"/>
              <a:t>v období růstu vyrovnáváme sílu včelstev</a:t>
            </a:r>
          </a:p>
          <a:p>
            <a:pPr>
              <a:buFont typeface="Wingdings" pitchFamily="2" charset="2"/>
              <a:buChar char="v"/>
            </a:pPr>
            <a:r>
              <a:rPr lang="cs-CZ" sz="2400"/>
              <a:t>sílu nejlépe vyrovnáváme odebíráním zavíčkovaných plodových plástů ze silných včelstev a jejich přidáváním do včelstev slabších</a:t>
            </a:r>
          </a:p>
          <a:p>
            <a:pPr>
              <a:buFont typeface="Wingdings" pitchFamily="2" charset="2"/>
              <a:buChar char="v"/>
            </a:pPr>
            <a:endParaRPr lang="cs-CZ" sz="24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25400"/>
            <a:ext cx="9144000" cy="4524375"/>
          </a:xfrm>
          <a:prstGeom prst="rect">
            <a:avLst/>
          </a:prstGeom>
          <a:noFill/>
          <a:ln w="9525">
            <a:noFill/>
            <a:miter lim="800000"/>
            <a:headEnd/>
            <a:tailEnd/>
          </a:ln>
        </p:spPr>
        <p:txBody>
          <a:bodyPr anchor="ctr">
            <a:spAutoFit/>
          </a:bodyPr>
          <a:lstStyle/>
          <a:p>
            <a:r>
              <a:rPr lang="cs-CZ" sz="2400"/>
              <a:t>c) období reprodukce a produkce</a:t>
            </a:r>
            <a:r>
              <a:rPr lang="cs-CZ" sz="2400" u="sng"/>
              <a:t> </a:t>
            </a:r>
            <a:endParaRPr lang="cs-CZ" sz="2400"/>
          </a:p>
          <a:p>
            <a:pPr>
              <a:buFont typeface="Wingdings" pitchFamily="2" charset="2"/>
              <a:buChar char="v"/>
            </a:pPr>
            <a:r>
              <a:rPr lang="cs-CZ" sz="2400"/>
              <a:t>s minimalizací rojivosti souvisí také potřeba zastřihávání křídla matkám, aby případný roj znamenal nanejvýš ztrátu matky a nikoliv včel</a:t>
            </a:r>
          </a:p>
          <a:p>
            <a:pPr>
              <a:buFont typeface="Wingdings" pitchFamily="2" charset="2"/>
              <a:buChar char="v"/>
            </a:pPr>
            <a:r>
              <a:rPr lang="cs-CZ" sz="2400"/>
              <a:t>roj bez maty se vrátí zpět do mateřského včelstva</a:t>
            </a:r>
          </a:p>
          <a:p>
            <a:pPr>
              <a:buFont typeface="Wingdings" pitchFamily="2" charset="2"/>
              <a:buChar char="v"/>
            </a:pPr>
            <a:r>
              <a:rPr lang="cs-CZ" sz="2400"/>
              <a:t>takové včelstvo potřebuje ošetření, jinak vyletí později s neoplozenou matku znovu</a:t>
            </a:r>
          </a:p>
          <a:p>
            <a:pPr>
              <a:buFont typeface="Wingdings" pitchFamily="2" charset="2"/>
              <a:buChar char="v"/>
            </a:pPr>
            <a:r>
              <a:rPr lang="cs-CZ" sz="2400"/>
              <a:t>omezení rojení je u kočovných včelařů nutnost také proto, že dohledávání rojů je v neznámém terénu problematické</a:t>
            </a:r>
          </a:p>
          <a:p>
            <a:pPr>
              <a:buFont typeface="Wingdings" pitchFamily="2" charset="2"/>
              <a:buChar char="v"/>
            </a:pPr>
            <a:r>
              <a:rPr lang="cs-CZ" sz="2400"/>
              <a:t>v tomto období se včelaři musejí zabývat též sběrem rouskovaného pylu a jeho konzervací pro pozdější výše zmíněné krmení a podněcování včelstev</a:t>
            </a:r>
            <a:endParaRPr lang="cs-CZ" sz="2400" u="sng"/>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84138"/>
            <a:ext cx="9144000" cy="6832601"/>
          </a:xfrm>
          <a:prstGeom prst="rect">
            <a:avLst/>
          </a:prstGeom>
          <a:noFill/>
          <a:ln w="9525">
            <a:noFill/>
            <a:miter lim="800000"/>
            <a:headEnd/>
            <a:tailEnd/>
          </a:ln>
        </p:spPr>
        <p:txBody>
          <a:bodyPr anchor="ctr">
            <a:spAutoFit/>
          </a:bodyPr>
          <a:lstStyle/>
          <a:p>
            <a:r>
              <a:rPr lang="cs-CZ" sz="2200"/>
              <a:t> </a:t>
            </a:r>
            <a:r>
              <a:rPr lang="cs-CZ" sz="2400" i="1"/>
              <a:t>Příprava včelstev pro kočování</a:t>
            </a:r>
            <a:r>
              <a:rPr lang="cs-CZ" sz="2400"/>
              <a:t> </a:t>
            </a:r>
          </a:p>
          <a:p>
            <a:pPr>
              <a:buFont typeface="Wingdings" pitchFamily="2" charset="2"/>
              <a:buChar char="v"/>
            </a:pPr>
            <a:r>
              <a:rPr lang="cs-CZ" sz="2300"/>
              <a:t>převoz včelstev znamená vždy pohyb úlů, na který včely reagují určitým stupněm rozrušení</a:t>
            </a:r>
          </a:p>
          <a:p>
            <a:pPr>
              <a:buFont typeface="Wingdings" pitchFamily="2" charset="2"/>
              <a:buChar char="v"/>
            </a:pPr>
            <a:r>
              <a:rPr lang="cs-CZ" sz="2300"/>
              <a:t>toto rozrušení se vystupňuje hlavně tehdy, pokud není zajištěná dostatečná výměna vzduchu v důsledku uzavření česna, kdy včely nemohou větrat obvyklým způsobem</a:t>
            </a:r>
          </a:p>
          <a:p>
            <a:pPr>
              <a:buFont typeface="Wingdings" pitchFamily="2" charset="2"/>
              <a:buChar char="v"/>
            </a:pPr>
            <a:r>
              <a:rPr lang="cs-CZ" sz="2300"/>
              <a:t>při rozrušení je včela schopná vydat ze sebe až 100x více energie, takže může dojít k rychlému přehřívání úlového prostoru</a:t>
            </a:r>
          </a:p>
          <a:p>
            <a:pPr>
              <a:buFont typeface="Wingdings" pitchFamily="2" charset="2"/>
              <a:buChar char="v"/>
            </a:pPr>
            <a:r>
              <a:rPr lang="cs-CZ" sz="2300"/>
              <a:t>mají-li nadto včely k dispozici pro náhradu ztracené energie pouze řídký nezralý med, musí se přebytečná voda odpařovat přes jejich tracheální systém a během několika minut dojde k zapaření a padnutí včelstva!</a:t>
            </a:r>
          </a:p>
          <a:p>
            <a:pPr>
              <a:buFont typeface="Wingdings" pitchFamily="2" charset="2"/>
              <a:buNone/>
            </a:pPr>
            <a:r>
              <a:rPr lang="cs-CZ" sz="2300"/>
              <a:t>Opatření:</a:t>
            </a:r>
          </a:p>
          <a:p>
            <a:pPr>
              <a:buFont typeface="Wingdings" pitchFamily="2" charset="2"/>
              <a:buChar char="v"/>
            </a:pPr>
            <a:r>
              <a:rPr lang="cs-CZ" sz="2300"/>
              <a:t>zajistit dostatečné větrání úlů </a:t>
            </a:r>
          </a:p>
          <a:p>
            <a:pPr>
              <a:buFont typeface="Wingdings" pitchFamily="2" charset="2"/>
              <a:buChar char="v"/>
            </a:pPr>
            <a:r>
              <a:rPr lang="cs-CZ" sz="2300"/>
              <a:t>nejúčinnější je větrání voliérové-otevřená česna úlů se přikrývají pletivem upevněným v rámech, které se nasadí buď na jednotlivé řady česen nebo na celou stěnu vozu s česny</a:t>
            </a:r>
          </a:p>
          <a:p>
            <a:pPr>
              <a:buFont typeface="Wingdings" pitchFamily="2" charset="2"/>
              <a:buChar char="v"/>
            </a:pPr>
            <a:r>
              <a:rPr lang="cs-CZ" sz="2300"/>
              <a:t>přímé sluneční paprsky nesmí pronikat do úlů</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38100"/>
            <a:ext cx="9144000" cy="6740525"/>
          </a:xfrm>
          <a:prstGeom prst="rect">
            <a:avLst/>
          </a:prstGeom>
          <a:noFill/>
          <a:ln w="9525">
            <a:noFill/>
            <a:miter lim="800000"/>
            <a:headEnd/>
            <a:tailEnd/>
          </a:ln>
        </p:spPr>
        <p:txBody>
          <a:bodyPr anchor="ctr">
            <a:spAutoFit/>
          </a:bodyPr>
          <a:lstStyle/>
          <a:p>
            <a:pPr>
              <a:buFont typeface="Wingdings" pitchFamily="2" charset="2"/>
              <a:buChar char="v"/>
            </a:pPr>
            <a:r>
              <a:rPr lang="cs-CZ" sz="2400"/>
              <a:t>u </a:t>
            </a:r>
            <a:r>
              <a:rPr lang="cs-CZ" sz="2300"/>
              <a:t>nástavkových</a:t>
            </a:r>
            <a:r>
              <a:rPr lang="cs-CZ" sz="2400"/>
              <a:t> úlů je možné přidat jeden prázdný nástavek, kam by včely mohou stáhnout, aby se nepřehříval plod</a:t>
            </a:r>
          </a:p>
          <a:p>
            <a:pPr>
              <a:buFont typeface="Wingdings" pitchFamily="2" charset="2"/>
              <a:buChar char="v"/>
            </a:pPr>
            <a:r>
              <a:rPr lang="cs-CZ" sz="2400"/>
              <a:t>lze použít vysoké kočovné dno (8 - 10 cm), kde se včely při převozu vyvěsí</a:t>
            </a:r>
          </a:p>
          <a:p>
            <a:pPr>
              <a:buFont typeface="Wingdings" pitchFamily="2" charset="2"/>
              <a:buChar char="v"/>
            </a:pPr>
            <a:r>
              <a:rPr lang="cs-CZ" sz="2400"/>
              <a:t>při nakládání úlů zajistit, aby rámky měly podélnou osu ve směru jízdy vozidla</a:t>
            </a:r>
          </a:p>
          <a:p>
            <a:pPr>
              <a:buFont typeface="Wingdings" pitchFamily="2" charset="2"/>
              <a:buChar char="v"/>
            </a:pPr>
            <a:r>
              <a:rPr lang="cs-CZ" sz="2400"/>
              <a:t>jednotlivé úlové díly musejí být zajištěny proti vzájemnému posunu</a:t>
            </a:r>
          </a:p>
          <a:p>
            <a:pPr>
              <a:buFont typeface="Wingdings" pitchFamily="2" charset="2"/>
              <a:buChar char="v"/>
            </a:pPr>
            <a:r>
              <a:rPr lang="cs-CZ" sz="2400"/>
              <a:t>česna uzavřít až po skončení letu včel večer a nebo před jeho zahájením na ránem</a:t>
            </a:r>
          </a:p>
          <a:p>
            <a:pPr>
              <a:buFont typeface="Wingdings" pitchFamily="2" charset="2"/>
              <a:buChar char="v"/>
            </a:pPr>
            <a:r>
              <a:rPr lang="cs-CZ" sz="2400"/>
              <a:t>někdy se kočuje česny otevřenými, pouze přes celý náklad je přetažena síť, která má zajistit bezpečnost provozu v případě, že by se muselo během cesty zastavit</a:t>
            </a:r>
          </a:p>
          <a:p>
            <a:pPr>
              <a:buFont typeface="Wingdings" pitchFamily="2" charset="2"/>
              <a:buChar char="v"/>
            </a:pPr>
            <a:r>
              <a:rPr lang="cs-CZ" sz="2400"/>
              <a:t>včely se při převážení s otevřenými česny rozruší jen velmi málo</a:t>
            </a:r>
          </a:p>
          <a:p>
            <a:pPr>
              <a:buFont typeface="Wingdings" pitchFamily="2" charset="2"/>
              <a:buChar char="v"/>
            </a:pPr>
            <a:r>
              <a:rPr lang="cs-CZ" sz="2400"/>
              <a:t>použít lze též zmíněné voliéry</a:t>
            </a:r>
          </a:p>
          <a:p>
            <a:pPr>
              <a:buFont typeface="Wingdings" pitchFamily="2" charset="2"/>
              <a:buChar char="v"/>
            </a:pPr>
            <a:r>
              <a:rPr lang="cs-CZ" sz="2400"/>
              <a:t>převážíme raději v chladnější části dne, tj. brzo ráno, na velké vzdálenosti i v noci.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0" y="-55563"/>
            <a:ext cx="9144000" cy="7108826"/>
          </a:xfrm>
          <a:prstGeom prst="rect">
            <a:avLst/>
          </a:prstGeom>
          <a:noFill/>
          <a:ln w="9525">
            <a:noFill/>
            <a:miter lim="800000"/>
            <a:headEnd/>
            <a:tailEnd/>
          </a:ln>
        </p:spPr>
        <p:txBody>
          <a:bodyPr anchor="ctr">
            <a:spAutoFit/>
          </a:bodyPr>
          <a:lstStyle/>
          <a:p>
            <a:pPr>
              <a:buFont typeface="Wingdings" pitchFamily="2" charset="2"/>
              <a:buNone/>
            </a:pPr>
            <a:r>
              <a:rPr lang="cs-CZ" sz="2400" i="1"/>
              <a:t>Výběr kočovného stanoviště</a:t>
            </a:r>
            <a:r>
              <a:rPr lang="cs-CZ" sz="2400"/>
              <a:t> </a:t>
            </a:r>
          </a:p>
          <a:p>
            <a:pPr>
              <a:buFont typeface="Wingdings" pitchFamily="2" charset="2"/>
              <a:buChar char="v"/>
            </a:pPr>
            <a:r>
              <a:rPr lang="cs-CZ" sz="2400"/>
              <a:t>nároky nejsou tak přísné, jako u trvalého stanoviště</a:t>
            </a:r>
          </a:p>
          <a:p>
            <a:pPr>
              <a:buFont typeface="Wingdings" pitchFamily="2" charset="2"/>
              <a:buChar char="v"/>
            </a:pPr>
            <a:r>
              <a:rPr lang="cs-CZ" sz="2400"/>
              <a:t>vzhledem k tomu, že jde o stanoviště, na němž včelstva nebudou déle než 2 - 4 týdny, není třeba je posuzovat tak přísně jako stanoviště trvalé</a:t>
            </a:r>
          </a:p>
          <a:p>
            <a:pPr>
              <a:buFont typeface="Wingdings" pitchFamily="2" charset="2"/>
              <a:buChar char="v"/>
            </a:pPr>
            <a:r>
              <a:rPr lang="cs-CZ" sz="2400"/>
              <a:t>snažíme se, aby včelstva stála co nejblíže u zdroje pastvy, nejdále 200 m od ní</a:t>
            </a:r>
          </a:p>
          <a:p>
            <a:pPr>
              <a:buFont typeface="Wingdings" pitchFamily="2" charset="2"/>
              <a:buChar char="v"/>
            </a:pPr>
            <a:r>
              <a:rPr lang="cs-CZ" sz="2400"/>
              <a:t>bývá účelnější nestavět úly přímo k pozemku, kde by byly vystaveny přímému slunečnímu žáru, nýbrž postavit je o něco dál do stínu</a:t>
            </a:r>
          </a:p>
          <a:p>
            <a:pPr>
              <a:buFont typeface="Wingdings" pitchFamily="2" charset="2"/>
              <a:buChar char="v"/>
            </a:pPr>
            <a:r>
              <a:rPr lang="cs-CZ" sz="2400"/>
              <a:t>z úlů, které jsou v poledne přehřívány, nemohou včely intenzivně létat za pastvou, neboť se musí věnovat větrání úlů a donášení vody, jejímž odpařováním snižují úlovou teplotu</a:t>
            </a:r>
          </a:p>
          <a:p>
            <a:pPr>
              <a:buFont typeface="Wingdings" pitchFamily="2" charset="2"/>
              <a:buChar char="v"/>
            </a:pPr>
            <a:r>
              <a:rPr lang="cs-CZ" sz="2400"/>
              <a:t>návětrné stanoviště nevyhovuje,většina včel nevyletuje vůbec z úlů, vane-li kolem česen silný vítr, a ty, které vyletí, jsou pak proudem vzduchu sráženy k jiným česnům a bloudí nebo hynou na zemi před úly</a:t>
            </a:r>
          </a:p>
          <a:p>
            <a:pPr>
              <a:buFont typeface="Wingdings" pitchFamily="2" charset="2"/>
              <a:buNone/>
            </a:pPr>
            <a:endParaRPr lang="cs-CZ" sz="240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2621</TotalTime>
  <Words>8060</Words>
  <Application>Microsoft Office PowerPoint</Application>
  <PresentationFormat>Předvádění na obrazovce (4:3)</PresentationFormat>
  <Paragraphs>598</Paragraphs>
  <Slides>108</Slides>
  <Notes>2</Notes>
  <HiddenSlides>0</HiddenSlides>
  <MMClips>0</MMClips>
  <ScaleCrop>false</ScaleCrop>
  <HeadingPairs>
    <vt:vector size="4" baseType="variant">
      <vt:variant>
        <vt:lpstr>Motiv</vt:lpstr>
      </vt:variant>
      <vt:variant>
        <vt:i4>1</vt:i4>
      </vt:variant>
      <vt:variant>
        <vt:lpstr>Nadpisy snímků</vt:lpstr>
      </vt:variant>
      <vt:variant>
        <vt:i4>108</vt:i4>
      </vt:variant>
    </vt:vector>
  </HeadingPairs>
  <TitlesOfParts>
    <vt:vector size="109" baseType="lpstr">
      <vt:lpstr>Motiv sady Office</vt:lpstr>
      <vt:lpstr>Snímek 1</vt:lpstr>
      <vt:lpstr>Zootechnická opatření včelstev podle příslušného období</vt:lpstr>
      <vt:lpstr>1.PROHLÍDKY VČELSTEV</vt:lpstr>
      <vt:lpstr>2. VČELAŘSKÝ ROK</vt:lpstr>
      <vt:lpstr>3. VČELAŘSKÉ PODLETÍ </vt:lpstr>
      <vt:lpstr>4. VČELAŘSKÝ PODZIM</vt:lpstr>
      <vt:lpstr>5.VČELAŘSKÁ ZIMA</vt:lpstr>
      <vt:lpstr>6.VČELAŘSKÉ PŘEDJAŘÍ</vt:lpstr>
      <vt:lpstr>7.VČELAŘSKÉ JARO</vt:lpstr>
      <vt:lpstr>8.VČELAŘSKÉ ČASNÉ LÉTO</vt:lpstr>
      <vt:lpstr>9.VČELAŘSKÉ PLNÉ LÉTO</vt:lpstr>
      <vt:lpstr>1.PROHLÍDKY VČELSTEV</vt:lpstr>
      <vt:lpstr>1.PROHLÍDKY VČELSTEV</vt:lpstr>
      <vt:lpstr>Snímek 14</vt:lpstr>
      <vt:lpstr>Snímek 15</vt:lpstr>
      <vt:lpstr>Snímek 16</vt:lpstr>
      <vt:lpstr>Snímek 17</vt:lpstr>
      <vt:lpstr>Snímek 18</vt:lpstr>
      <vt:lpstr>Snímek 19</vt:lpstr>
      <vt:lpstr>2. VČELAŘSKÝ ROK</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4.VČELAŘSKÝ PODZIM</vt:lpstr>
      <vt:lpstr>Snímek 49</vt:lpstr>
      <vt:lpstr>5.VČELAŘSKÁ ZIMA</vt:lpstr>
      <vt:lpstr>Snímek 51</vt:lpstr>
      <vt:lpstr>Snímek 52</vt:lpstr>
      <vt:lpstr>Snímek 53</vt:lpstr>
      <vt:lpstr>Snímek 54</vt:lpstr>
      <vt:lpstr>Snímek 55</vt:lpstr>
      <vt:lpstr>Snímek 56</vt:lpstr>
      <vt:lpstr>Snímek 57</vt:lpstr>
      <vt:lpstr>Snímek 58</vt:lpstr>
      <vt:lpstr>Snímek 59</vt:lpstr>
      <vt:lpstr>Snímek 60</vt:lpstr>
      <vt:lpstr>Snímek 61</vt:lpstr>
      <vt:lpstr>Snímek 62</vt:lpstr>
      <vt:lpstr>Snímek 63</vt:lpstr>
      <vt:lpstr>Snímek 64</vt:lpstr>
      <vt:lpstr>Snímek 65</vt:lpstr>
      <vt:lpstr>Snímek 66</vt:lpstr>
      <vt:lpstr>Snímek 67</vt:lpstr>
      <vt:lpstr>Snímek 68</vt:lpstr>
      <vt:lpstr>Snímek 69</vt:lpstr>
      <vt:lpstr>Snímek 70</vt:lpstr>
      <vt:lpstr>Snímek 71</vt:lpstr>
      <vt:lpstr>Snímek 72</vt:lpstr>
      <vt:lpstr>Snímek 73</vt:lpstr>
      <vt:lpstr>Snímek 74</vt:lpstr>
      <vt:lpstr>Snímek 75</vt:lpstr>
      <vt:lpstr>Snímek 76</vt:lpstr>
      <vt:lpstr>Snímek 77</vt:lpstr>
      <vt:lpstr>Snímek 78</vt:lpstr>
      <vt:lpstr>Snímek 79</vt:lpstr>
      <vt:lpstr>Snímek 80</vt:lpstr>
      <vt:lpstr>Snímek 81</vt:lpstr>
      <vt:lpstr>9.VČELAŘSKÉ PLNÉ LÉTO</vt:lpstr>
      <vt:lpstr>Snímek 83</vt:lpstr>
      <vt:lpstr>Snímek 84</vt:lpstr>
      <vt:lpstr>Snímek 85</vt:lpstr>
      <vt:lpstr>Snímek 86</vt:lpstr>
      <vt:lpstr>Snímek 87</vt:lpstr>
      <vt:lpstr>Snímek 88</vt:lpstr>
      <vt:lpstr>Snímek 89</vt:lpstr>
      <vt:lpstr>Snímek 90</vt:lpstr>
      <vt:lpstr>Snímek 91</vt:lpstr>
      <vt:lpstr>Snímek 92</vt:lpstr>
      <vt:lpstr>Snímek 93</vt:lpstr>
      <vt:lpstr>Snímek 94</vt:lpstr>
      <vt:lpstr>Snímek 95</vt:lpstr>
      <vt:lpstr>Snímek 96</vt:lpstr>
      <vt:lpstr>Snímek 97</vt:lpstr>
      <vt:lpstr>Snímek 98</vt:lpstr>
      <vt:lpstr>Snímek 99</vt:lpstr>
      <vt:lpstr>Snímek 100</vt:lpstr>
      <vt:lpstr>Snímek 101</vt:lpstr>
      <vt:lpstr>Snímek 102</vt:lpstr>
      <vt:lpstr>Snímek 103</vt:lpstr>
      <vt:lpstr>Snímek 104</vt:lpstr>
      <vt:lpstr>Snímek 105</vt:lpstr>
      <vt:lpstr>Snímek 106</vt:lpstr>
      <vt:lpstr>Snímek 107</vt:lpstr>
      <vt:lpstr>Snímek 108</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VČELAŘSTVÍ</dc:title>
  <dc:creator>Valued Acer Customer</dc:creator>
  <cp:lastModifiedBy>petr.zencica@tiscali.cz</cp:lastModifiedBy>
  <cp:revision>74</cp:revision>
  <dcterms:created xsi:type="dcterms:W3CDTF">2011-09-10T08:05:42Z</dcterms:created>
  <dcterms:modified xsi:type="dcterms:W3CDTF">2017-11-04T07:16:24Z</dcterms:modified>
</cp:coreProperties>
</file>